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63" r:id="rId3"/>
  </p:sldMasterIdLst>
  <p:notesMasterIdLst>
    <p:notesMasterId r:id="rId31"/>
  </p:notesMasterIdLst>
  <p:handoutMasterIdLst>
    <p:handoutMasterId r:id="rId32"/>
  </p:handoutMasterIdLst>
  <p:sldIdLst>
    <p:sldId id="263" r:id="rId4"/>
    <p:sldId id="288" r:id="rId5"/>
    <p:sldId id="290" r:id="rId6"/>
    <p:sldId id="295" r:id="rId7"/>
    <p:sldId id="308" r:id="rId8"/>
    <p:sldId id="309" r:id="rId9"/>
    <p:sldId id="289" r:id="rId10"/>
    <p:sldId id="314" r:id="rId11"/>
    <p:sldId id="296" r:id="rId12"/>
    <p:sldId id="306" r:id="rId13"/>
    <p:sldId id="305" r:id="rId14"/>
    <p:sldId id="312" r:id="rId15"/>
    <p:sldId id="311" r:id="rId16"/>
    <p:sldId id="313" r:id="rId17"/>
    <p:sldId id="307" r:id="rId18"/>
    <p:sldId id="287" r:id="rId19"/>
    <p:sldId id="286" r:id="rId20"/>
    <p:sldId id="297" r:id="rId21"/>
    <p:sldId id="294" r:id="rId22"/>
    <p:sldId id="300" r:id="rId23"/>
    <p:sldId id="301" r:id="rId24"/>
    <p:sldId id="302" r:id="rId25"/>
    <p:sldId id="303" r:id="rId26"/>
    <p:sldId id="315" r:id="rId27"/>
    <p:sldId id="316" r:id="rId28"/>
    <p:sldId id="318" r:id="rId29"/>
    <p:sldId id="29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92D78"/>
    <a:srgbClr val="A11E24"/>
    <a:srgbClr val="D9222A"/>
    <a:srgbClr val="2B8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B4543-C9C4-4EF7-90E2-865BC8D7069D}" v="6" dt="2024-03-31T06:54:25.06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8"/>
    <p:restoredTop sz="95930"/>
  </p:normalViewPr>
  <p:slideViewPr>
    <p:cSldViewPr snapToGrid="0">
      <p:cViewPr varScale="1">
        <p:scale>
          <a:sx n="83" d="100"/>
          <a:sy n="83"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54"/>
    </p:cViewPr>
  </p:sorterViewPr>
  <p:notesViewPr>
    <p:cSldViewPr snapToGrid="0">
      <p:cViewPr varScale="1">
        <p:scale>
          <a:sx n="89" d="100"/>
          <a:sy n="89" d="100"/>
        </p:scale>
        <p:origin x="39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DBF79E-2CD8-CB81-44F0-1FE63EBEC2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697779-4A08-BBCE-A9B2-ECA112A63E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39967-E114-6548-AB32-7C9E8E6222D2}"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E16FB1DF-8B69-F20B-CFD5-CE42663A8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0F133D4-8692-F265-8EC5-8624DB6E9C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84B904-00AC-D240-879B-3201426E6EC4}" type="slidenum">
              <a:rPr lang="fr-FR" smtClean="0"/>
              <a:t>‹N°›</a:t>
            </a:fld>
            <a:endParaRPr lang="fr-FR"/>
          </a:p>
        </p:txBody>
      </p:sp>
    </p:spTree>
    <p:extLst>
      <p:ext uri="{BB962C8B-B14F-4D97-AF65-F5344CB8AC3E}">
        <p14:creationId xmlns:p14="http://schemas.microsoft.com/office/powerpoint/2010/main" val="2139636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901E8-B4D2-2B4A-8404-E54BC68F97FF}"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CDB3-0CE7-3B40-B394-5BB2557A1E63}" type="slidenum">
              <a:rPr lang="fr-FR" smtClean="0"/>
              <a:t>‹N°›</a:t>
            </a:fld>
            <a:endParaRPr lang="fr-FR"/>
          </a:p>
        </p:txBody>
      </p:sp>
    </p:spTree>
    <p:extLst>
      <p:ext uri="{BB962C8B-B14F-4D97-AF65-F5344CB8AC3E}">
        <p14:creationId xmlns:p14="http://schemas.microsoft.com/office/powerpoint/2010/main" val="86808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D82CDB3-0CE7-3B40-B394-5BB2557A1E63}" type="slidenum">
              <a:rPr lang="fr-FR" smtClean="0"/>
              <a:t>1</a:t>
            </a:fld>
            <a:endParaRPr lang="fr-FR"/>
          </a:p>
        </p:txBody>
      </p:sp>
    </p:spTree>
    <p:extLst>
      <p:ext uri="{BB962C8B-B14F-4D97-AF65-F5344CB8AC3E}">
        <p14:creationId xmlns:p14="http://schemas.microsoft.com/office/powerpoint/2010/main" val="15539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EB31A-1D1F-1363-4DDD-3A728BC8A7B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9152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Texte + Tableau">
    <p:spTree>
      <p:nvGrpSpPr>
        <p:cNvPr id="1" name=""/>
        <p:cNvGrpSpPr/>
        <p:nvPr/>
      </p:nvGrpSpPr>
      <p:grpSpPr>
        <a:xfrm>
          <a:off x="0" y="0"/>
          <a:ext cx="0" cy="0"/>
          <a:chOff x="0" y="0"/>
          <a:chExt cx="0" cy="0"/>
        </a:xfrm>
      </p:grpSpPr>
      <p:sp>
        <p:nvSpPr>
          <p:cNvPr id="3" name="Espace réservé du texte 3">
            <a:extLst>
              <a:ext uri="{FF2B5EF4-FFF2-40B4-BE49-F238E27FC236}">
                <a16:creationId xmlns:a16="http://schemas.microsoft.com/office/drawing/2014/main" id="{90A47034-A0BF-F9E1-743E-4433AB27599C}"/>
              </a:ext>
            </a:extLst>
          </p:cNvPr>
          <p:cNvSpPr>
            <a:spLocks noGrp="1"/>
          </p:cNvSpPr>
          <p:nvPr>
            <p:ph type="body" sz="half" idx="2"/>
          </p:nvPr>
        </p:nvSpPr>
        <p:spPr>
          <a:xfrm>
            <a:off x="364705" y="2062809"/>
            <a:ext cx="2983614"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4" name="Titre 10">
            <a:extLst>
              <a:ext uri="{FF2B5EF4-FFF2-40B4-BE49-F238E27FC236}">
                <a16:creationId xmlns:a16="http://schemas.microsoft.com/office/drawing/2014/main" id="{AB7D297B-3BE5-F1BC-2366-A754B8659BDC}"/>
              </a:ext>
            </a:extLst>
          </p:cNvPr>
          <p:cNvSpPr>
            <a:spLocks noGrp="1"/>
          </p:cNvSpPr>
          <p:nvPr>
            <p:ph type="title" hasCustomPrompt="1"/>
          </p:nvPr>
        </p:nvSpPr>
        <p:spPr>
          <a:xfrm>
            <a:off x="390741" y="358262"/>
            <a:ext cx="9296184" cy="681477"/>
          </a:xfrm>
        </p:spPr>
        <p:txBody>
          <a:bodyPr/>
          <a:lstStyle/>
          <a:p>
            <a:r>
              <a:rPr lang="fr-FR" dirty="0"/>
              <a:t>Titre</a:t>
            </a:r>
          </a:p>
        </p:txBody>
      </p:sp>
      <p:sp>
        <p:nvSpPr>
          <p:cNvPr id="5" name="Espace réservé du texte 14">
            <a:extLst>
              <a:ext uri="{FF2B5EF4-FFF2-40B4-BE49-F238E27FC236}">
                <a16:creationId xmlns:a16="http://schemas.microsoft.com/office/drawing/2014/main" id="{DFBD6672-5517-84E5-75FA-6DB29AA620FB}"/>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u tableau 7">
            <a:extLst>
              <a:ext uri="{FF2B5EF4-FFF2-40B4-BE49-F238E27FC236}">
                <a16:creationId xmlns:a16="http://schemas.microsoft.com/office/drawing/2014/main" id="{AC1D7308-1080-E035-E9D7-2A7F5CF4C8D8}"/>
              </a:ext>
            </a:extLst>
          </p:cNvPr>
          <p:cNvSpPr>
            <a:spLocks noGrp="1"/>
          </p:cNvSpPr>
          <p:nvPr>
            <p:ph type="tbl" sz="quarter" idx="12"/>
          </p:nvPr>
        </p:nvSpPr>
        <p:spPr>
          <a:xfrm>
            <a:off x="4078941" y="2392172"/>
            <a:ext cx="6096000" cy="3289300"/>
          </a:xfrm>
        </p:spPr>
        <p:txBody>
          <a:bodyPr/>
          <a:lstStyle/>
          <a:p>
            <a:endParaRPr lang="fr-FR"/>
          </a:p>
        </p:txBody>
      </p:sp>
    </p:spTree>
    <p:extLst>
      <p:ext uri="{BB962C8B-B14F-4D97-AF65-F5344CB8AC3E}">
        <p14:creationId xmlns:p14="http://schemas.microsoft.com/office/powerpoint/2010/main" val="386383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itre 9">
            <a:extLst>
              <a:ext uri="{FF2B5EF4-FFF2-40B4-BE49-F238E27FC236}">
                <a16:creationId xmlns:a16="http://schemas.microsoft.com/office/drawing/2014/main" id="{7F4B2216-5446-0A70-A5FA-FCD5728252DD}"/>
              </a:ext>
            </a:extLst>
          </p:cNvPr>
          <p:cNvSpPr>
            <a:spLocks noGrp="1"/>
          </p:cNvSpPr>
          <p:nvPr>
            <p:ph type="title"/>
          </p:nvPr>
        </p:nvSpPr>
        <p:spPr>
          <a:xfrm>
            <a:off x="6096000" y="1728786"/>
            <a:ext cx="5791200" cy="1325563"/>
          </a:xfrm>
          <a:prstGeom prst="rect">
            <a:avLst/>
          </a:prstGeom>
        </p:spPr>
        <p:txBody>
          <a:bodyPr vert="horz" lIns="91440" tIns="45720" rIns="91440" bIns="45720" rtlCol="0" anchor="ctr">
            <a:normAutofit/>
          </a:bodyPr>
          <a:lstStyle/>
          <a:p>
            <a:r>
              <a:rPr lang="fr-FR" dirty="0"/>
              <a:t>Titre de votre présentation</a:t>
            </a:r>
          </a:p>
        </p:txBody>
      </p:sp>
      <p:sp>
        <p:nvSpPr>
          <p:cNvPr id="5" name="Espace réservé du texte 4">
            <a:extLst>
              <a:ext uri="{FF2B5EF4-FFF2-40B4-BE49-F238E27FC236}">
                <a16:creationId xmlns:a16="http://schemas.microsoft.com/office/drawing/2014/main" id="{BF19F2B6-EED7-0926-6175-52D44E434B69}"/>
              </a:ext>
            </a:extLst>
          </p:cNvPr>
          <p:cNvSpPr>
            <a:spLocks noGrp="1"/>
          </p:cNvSpPr>
          <p:nvPr>
            <p:ph type="body" sz="quarter" idx="10" hasCustomPrompt="1"/>
          </p:nvPr>
        </p:nvSpPr>
        <p:spPr>
          <a:xfrm>
            <a:off x="4719638" y="3738563"/>
            <a:ext cx="5392737" cy="833437"/>
          </a:xfrm>
          <a:prstGeom prst="rect">
            <a:avLst/>
          </a:prstGeom>
        </p:spPr>
        <p:txBody>
          <a:bodyPr/>
          <a:lstStyle>
            <a:lvl1pPr marL="0" indent="0" algn="ctr">
              <a:buNone/>
              <a:defRPr sz="4000" b="0" i="0">
                <a:solidFill>
                  <a:srgbClr val="292D78"/>
                </a:solidFill>
                <a:latin typeface="Futura Condensed Medium" panose="020B0602020204020303" pitchFamily="34" charset="-79"/>
                <a:cs typeface="Futura Condensed Medium" panose="020B0602020204020303" pitchFamily="34" charset="-79"/>
              </a:defRPr>
            </a:lvl1pPr>
          </a:lstStyle>
          <a:p>
            <a:pPr lvl="0"/>
            <a:r>
              <a:rPr lang="fr-FR" dirty="0"/>
              <a:t>Sous-titre</a:t>
            </a:r>
          </a:p>
        </p:txBody>
      </p:sp>
      <p:sp>
        <p:nvSpPr>
          <p:cNvPr id="7" name="Espace réservé du texte 6">
            <a:extLst>
              <a:ext uri="{FF2B5EF4-FFF2-40B4-BE49-F238E27FC236}">
                <a16:creationId xmlns:a16="http://schemas.microsoft.com/office/drawing/2014/main" id="{16A20D2F-FE81-F4FB-DD49-890F1476202A}"/>
              </a:ext>
            </a:extLst>
          </p:cNvPr>
          <p:cNvSpPr>
            <a:spLocks noGrp="1"/>
          </p:cNvSpPr>
          <p:nvPr>
            <p:ph type="body" sz="quarter" idx="11" hasCustomPrompt="1"/>
          </p:nvPr>
        </p:nvSpPr>
        <p:spPr>
          <a:xfrm>
            <a:off x="4719638" y="4813300"/>
            <a:ext cx="5392737" cy="833437"/>
          </a:xfrm>
          <a:prstGeom prst="rect">
            <a:avLst/>
          </a:prstGeom>
        </p:spPr>
        <p:txBody>
          <a:bodyPr/>
          <a:lstStyle>
            <a:lvl1pPr marL="0" indent="0" algn="ctr">
              <a:buNone/>
              <a:defRPr sz="1800" b="0" i="1">
                <a:latin typeface="FUTURA CONDENSED MEDIUM" panose="020B0602020204020303" pitchFamily="34" charset="-79"/>
                <a:cs typeface="FUTURA CONDENSED MEDIUM" panose="020B0602020204020303" pitchFamily="34" charset="-79"/>
              </a:defRPr>
            </a:lvl1pPr>
          </a:lstStyle>
          <a:p>
            <a:pPr lvl="0"/>
            <a:r>
              <a:rPr lang="fr-FR" dirty="0"/>
              <a:t>Prénom – Nom                                                                            Fonction</a:t>
            </a:r>
          </a:p>
        </p:txBody>
      </p:sp>
    </p:spTree>
    <p:extLst>
      <p:ext uri="{BB962C8B-B14F-4D97-AF65-F5344CB8AC3E}">
        <p14:creationId xmlns:p14="http://schemas.microsoft.com/office/powerpoint/2010/main" val="8991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4" name="Titre 10">
            <a:extLst>
              <a:ext uri="{FF2B5EF4-FFF2-40B4-BE49-F238E27FC236}">
                <a16:creationId xmlns:a16="http://schemas.microsoft.com/office/drawing/2014/main" id="{826B9050-B33B-AFCD-2FB4-EA39825CE8E0}"/>
              </a:ext>
            </a:extLst>
          </p:cNvPr>
          <p:cNvSpPr>
            <a:spLocks noGrp="1"/>
          </p:cNvSpPr>
          <p:nvPr>
            <p:ph type="title" hasCustomPrompt="1"/>
          </p:nvPr>
        </p:nvSpPr>
        <p:spPr>
          <a:xfrm>
            <a:off x="390741" y="358262"/>
            <a:ext cx="9842472" cy="681477"/>
          </a:xfrm>
        </p:spPr>
        <p:txBody>
          <a:bodyPr/>
          <a:lstStyle>
            <a:lvl1pPr>
              <a:defRPr b="0" i="0">
                <a:latin typeface="Futura Condensed Medium" panose="020B0602020204020303" pitchFamily="34" charset="-79"/>
                <a:cs typeface="Futura Condensed Medium" panose="020B0602020204020303" pitchFamily="34" charset="-79"/>
              </a:defRPr>
            </a:lvl1pPr>
          </a:lstStyle>
          <a:p>
            <a:r>
              <a:rPr lang="fr-FR" dirty="0"/>
              <a:t>Titre</a:t>
            </a:r>
          </a:p>
        </p:txBody>
      </p:sp>
      <p:sp>
        <p:nvSpPr>
          <p:cNvPr id="5" name="Espace réservé du texte 14">
            <a:extLst>
              <a:ext uri="{FF2B5EF4-FFF2-40B4-BE49-F238E27FC236}">
                <a16:creationId xmlns:a16="http://schemas.microsoft.com/office/drawing/2014/main" id="{BC21971D-0F9F-297B-5F77-02FD51CE6C36}"/>
              </a:ext>
            </a:extLst>
          </p:cNvPr>
          <p:cNvSpPr>
            <a:spLocks noGrp="1"/>
          </p:cNvSpPr>
          <p:nvPr>
            <p:ph type="body" sz="quarter" idx="10" hasCustomPrompt="1"/>
          </p:nvPr>
        </p:nvSpPr>
        <p:spPr>
          <a:xfrm>
            <a:off x="365125" y="1277938"/>
            <a:ext cx="6600825" cy="538162"/>
          </a:xfrm>
          <a:prstGeom prst="rect">
            <a:avLst/>
          </a:prstGeo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6" name="Espace réservé du texte 3">
            <a:extLst>
              <a:ext uri="{FF2B5EF4-FFF2-40B4-BE49-F238E27FC236}">
                <a16:creationId xmlns:a16="http://schemas.microsoft.com/office/drawing/2014/main" id="{1C256326-1A9F-E408-EA1B-13A86B1C40B1}"/>
              </a:ext>
            </a:extLst>
          </p:cNvPr>
          <p:cNvSpPr>
            <a:spLocks noGrp="1"/>
          </p:cNvSpPr>
          <p:nvPr>
            <p:ph type="body" sz="half" idx="2"/>
          </p:nvPr>
        </p:nvSpPr>
        <p:spPr>
          <a:xfrm>
            <a:off x="364704" y="2062809"/>
            <a:ext cx="9868508"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Tree>
    <p:extLst>
      <p:ext uri="{BB962C8B-B14F-4D97-AF65-F5344CB8AC3E}">
        <p14:creationId xmlns:p14="http://schemas.microsoft.com/office/powerpoint/2010/main" val="213511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Texte +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BE91CE7-2BCA-6654-D8F7-49B80A2E6998}"/>
              </a:ext>
            </a:extLst>
          </p:cNvPr>
          <p:cNvSpPr>
            <a:spLocks noGrp="1"/>
          </p:cNvSpPr>
          <p:nvPr>
            <p:ph type="pic" idx="1"/>
          </p:nvPr>
        </p:nvSpPr>
        <p:spPr>
          <a:xfrm>
            <a:off x="6571131" y="2359721"/>
            <a:ext cx="3751730" cy="2973559"/>
          </a:xfrm>
          <a:prstGeom prst="rect">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53ECE14-BB76-CE02-CFAD-02D6AB8276C2}"/>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11" name="Titre 10">
            <a:extLst>
              <a:ext uri="{FF2B5EF4-FFF2-40B4-BE49-F238E27FC236}">
                <a16:creationId xmlns:a16="http://schemas.microsoft.com/office/drawing/2014/main" id="{3A1DCB58-BD44-B4E4-B264-237857B99206}"/>
              </a:ext>
            </a:extLst>
          </p:cNvPr>
          <p:cNvSpPr>
            <a:spLocks noGrp="1"/>
          </p:cNvSpPr>
          <p:nvPr>
            <p:ph type="title" hasCustomPrompt="1"/>
          </p:nvPr>
        </p:nvSpPr>
        <p:spPr/>
        <p:txBody>
          <a:bodyPr/>
          <a:lstStyle/>
          <a:p>
            <a:r>
              <a:rPr lang="fr-FR" dirty="0"/>
              <a:t>Titre</a:t>
            </a:r>
          </a:p>
        </p:txBody>
      </p:sp>
      <p:sp>
        <p:nvSpPr>
          <p:cNvPr id="15" name="Espace réservé du texte 14">
            <a:extLst>
              <a:ext uri="{FF2B5EF4-FFF2-40B4-BE49-F238E27FC236}">
                <a16:creationId xmlns:a16="http://schemas.microsoft.com/office/drawing/2014/main" id="{D2FEEA92-F9C6-C87E-DC16-5B9CF640F641}"/>
              </a:ext>
            </a:extLst>
          </p:cNvPr>
          <p:cNvSpPr>
            <a:spLocks noGrp="1"/>
          </p:cNvSpPr>
          <p:nvPr>
            <p:ph type="body" sz="quarter" idx="10" hasCustomPrompt="1"/>
          </p:nvPr>
        </p:nvSpPr>
        <p:spPr>
          <a:xfrm>
            <a:off x="365125" y="1277938"/>
            <a:ext cx="6600825" cy="538162"/>
          </a:xfrm>
          <a:prstGeom prst="rect">
            <a:avLst/>
          </a:prstGeo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Tree>
    <p:extLst>
      <p:ext uri="{BB962C8B-B14F-4D97-AF65-F5344CB8AC3E}">
        <p14:creationId xmlns:p14="http://schemas.microsoft.com/office/powerpoint/2010/main" val="239977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Texte + Média">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77A8454-32BC-2342-27D2-AD56ECE85856}"/>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5" name="Titre 10">
            <a:extLst>
              <a:ext uri="{FF2B5EF4-FFF2-40B4-BE49-F238E27FC236}">
                <a16:creationId xmlns:a16="http://schemas.microsoft.com/office/drawing/2014/main" id="{17BD64BB-0DF3-0F4B-040E-30580B283322}"/>
              </a:ext>
            </a:extLst>
          </p:cNvPr>
          <p:cNvSpPr>
            <a:spLocks noGrp="1"/>
          </p:cNvSpPr>
          <p:nvPr>
            <p:ph type="title" hasCustomPrompt="1"/>
          </p:nvPr>
        </p:nvSpPr>
        <p:spPr>
          <a:xfrm>
            <a:off x="390741" y="358262"/>
            <a:ext cx="9296184" cy="681477"/>
          </a:xfrm>
        </p:spPr>
        <p:txBody>
          <a:bodyPr/>
          <a:lstStyle/>
          <a:p>
            <a:r>
              <a:rPr lang="fr-FR" dirty="0"/>
              <a:t>Titre</a:t>
            </a:r>
          </a:p>
        </p:txBody>
      </p:sp>
      <p:sp>
        <p:nvSpPr>
          <p:cNvPr id="6" name="Espace réservé du texte 14">
            <a:extLst>
              <a:ext uri="{FF2B5EF4-FFF2-40B4-BE49-F238E27FC236}">
                <a16:creationId xmlns:a16="http://schemas.microsoft.com/office/drawing/2014/main" id="{CE248921-776B-9C0D-8695-19462F5AE56F}"/>
              </a:ext>
            </a:extLst>
          </p:cNvPr>
          <p:cNvSpPr>
            <a:spLocks noGrp="1"/>
          </p:cNvSpPr>
          <p:nvPr>
            <p:ph type="body" sz="quarter" idx="10" hasCustomPrompt="1"/>
          </p:nvPr>
        </p:nvSpPr>
        <p:spPr>
          <a:xfrm>
            <a:off x="365125" y="1277938"/>
            <a:ext cx="6600825" cy="538162"/>
          </a:xfrm>
          <a:prstGeom prst="rect">
            <a:avLst/>
          </a:prstGeo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e l'élément multimédia 7">
            <a:extLst>
              <a:ext uri="{FF2B5EF4-FFF2-40B4-BE49-F238E27FC236}">
                <a16:creationId xmlns:a16="http://schemas.microsoft.com/office/drawing/2014/main" id="{1A812CFB-9710-84FD-CFB2-BAC522F02F0F}"/>
              </a:ext>
            </a:extLst>
          </p:cNvPr>
          <p:cNvSpPr>
            <a:spLocks noGrp="1"/>
          </p:cNvSpPr>
          <p:nvPr>
            <p:ph type="media" sz="quarter" idx="11"/>
          </p:nvPr>
        </p:nvSpPr>
        <p:spPr>
          <a:xfrm>
            <a:off x="6573375" y="2550042"/>
            <a:ext cx="3751730" cy="2973559"/>
          </a:xfrm>
          <a:prstGeom prst="rect">
            <a:avLst/>
          </a:prstGeom>
        </p:spPr>
        <p:txBody>
          <a:bodyPr/>
          <a:lstStyle/>
          <a:p>
            <a:endParaRPr lang="fr-FR" dirty="0"/>
          </a:p>
        </p:txBody>
      </p:sp>
    </p:spTree>
    <p:extLst>
      <p:ext uri="{BB962C8B-B14F-4D97-AF65-F5344CB8AC3E}">
        <p14:creationId xmlns:p14="http://schemas.microsoft.com/office/powerpoint/2010/main" val="146254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Texte + Tableau">
    <p:spTree>
      <p:nvGrpSpPr>
        <p:cNvPr id="1" name=""/>
        <p:cNvGrpSpPr/>
        <p:nvPr/>
      </p:nvGrpSpPr>
      <p:grpSpPr>
        <a:xfrm>
          <a:off x="0" y="0"/>
          <a:ext cx="0" cy="0"/>
          <a:chOff x="0" y="0"/>
          <a:chExt cx="0" cy="0"/>
        </a:xfrm>
      </p:grpSpPr>
      <p:sp>
        <p:nvSpPr>
          <p:cNvPr id="3" name="Espace réservé du texte 3">
            <a:extLst>
              <a:ext uri="{FF2B5EF4-FFF2-40B4-BE49-F238E27FC236}">
                <a16:creationId xmlns:a16="http://schemas.microsoft.com/office/drawing/2014/main" id="{90A47034-A0BF-F9E1-743E-4433AB27599C}"/>
              </a:ext>
            </a:extLst>
          </p:cNvPr>
          <p:cNvSpPr>
            <a:spLocks noGrp="1"/>
          </p:cNvSpPr>
          <p:nvPr>
            <p:ph type="body" sz="half" idx="2"/>
          </p:nvPr>
        </p:nvSpPr>
        <p:spPr>
          <a:xfrm>
            <a:off x="364705" y="2062809"/>
            <a:ext cx="2983614"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4" name="Titre 10">
            <a:extLst>
              <a:ext uri="{FF2B5EF4-FFF2-40B4-BE49-F238E27FC236}">
                <a16:creationId xmlns:a16="http://schemas.microsoft.com/office/drawing/2014/main" id="{AB7D297B-3BE5-F1BC-2366-A754B8659BDC}"/>
              </a:ext>
            </a:extLst>
          </p:cNvPr>
          <p:cNvSpPr>
            <a:spLocks noGrp="1"/>
          </p:cNvSpPr>
          <p:nvPr>
            <p:ph type="title" hasCustomPrompt="1"/>
          </p:nvPr>
        </p:nvSpPr>
        <p:spPr>
          <a:xfrm>
            <a:off x="390741" y="358262"/>
            <a:ext cx="9296184" cy="681477"/>
          </a:xfrm>
        </p:spPr>
        <p:txBody>
          <a:bodyPr/>
          <a:lstStyle/>
          <a:p>
            <a:r>
              <a:rPr lang="fr-FR" dirty="0"/>
              <a:t>Titre</a:t>
            </a:r>
          </a:p>
        </p:txBody>
      </p:sp>
      <p:sp>
        <p:nvSpPr>
          <p:cNvPr id="5" name="Espace réservé du texte 14">
            <a:extLst>
              <a:ext uri="{FF2B5EF4-FFF2-40B4-BE49-F238E27FC236}">
                <a16:creationId xmlns:a16="http://schemas.microsoft.com/office/drawing/2014/main" id="{DFBD6672-5517-84E5-75FA-6DB29AA620FB}"/>
              </a:ext>
            </a:extLst>
          </p:cNvPr>
          <p:cNvSpPr>
            <a:spLocks noGrp="1"/>
          </p:cNvSpPr>
          <p:nvPr>
            <p:ph type="body" sz="quarter" idx="10" hasCustomPrompt="1"/>
          </p:nvPr>
        </p:nvSpPr>
        <p:spPr>
          <a:xfrm>
            <a:off x="365125" y="1277938"/>
            <a:ext cx="6600825" cy="538162"/>
          </a:xfrm>
          <a:prstGeom prst="rect">
            <a:avLst/>
          </a:prstGeo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u tableau 7">
            <a:extLst>
              <a:ext uri="{FF2B5EF4-FFF2-40B4-BE49-F238E27FC236}">
                <a16:creationId xmlns:a16="http://schemas.microsoft.com/office/drawing/2014/main" id="{AC1D7308-1080-E035-E9D7-2A7F5CF4C8D8}"/>
              </a:ext>
            </a:extLst>
          </p:cNvPr>
          <p:cNvSpPr>
            <a:spLocks noGrp="1"/>
          </p:cNvSpPr>
          <p:nvPr>
            <p:ph type="tbl" sz="quarter" idx="12"/>
          </p:nvPr>
        </p:nvSpPr>
        <p:spPr>
          <a:xfrm>
            <a:off x="4078941" y="2392172"/>
            <a:ext cx="6096000" cy="3289300"/>
          </a:xfrm>
          <a:prstGeom prst="rect">
            <a:avLst/>
          </a:prstGeom>
        </p:spPr>
        <p:txBody>
          <a:bodyPr/>
          <a:lstStyle/>
          <a:p>
            <a:endParaRPr lang="fr-FR"/>
          </a:p>
        </p:txBody>
      </p:sp>
    </p:spTree>
    <p:extLst>
      <p:ext uri="{BB962C8B-B14F-4D97-AF65-F5344CB8AC3E}">
        <p14:creationId xmlns:p14="http://schemas.microsoft.com/office/powerpoint/2010/main" val="33743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itre 9">
            <a:extLst>
              <a:ext uri="{FF2B5EF4-FFF2-40B4-BE49-F238E27FC236}">
                <a16:creationId xmlns:a16="http://schemas.microsoft.com/office/drawing/2014/main" id="{7F4B2216-5446-0A70-A5FA-FCD5728252DD}"/>
              </a:ext>
            </a:extLst>
          </p:cNvPr>
          <p:cNvSpPr>
            <a:spLocks noGrp="1"/>
          </p:cNvSpPr>
          <p:nvPr>
            <p:ph type="title"/>
          </p:nvPr>
        </p:nvSpPr>
        <p:spPr>
          <a:xfrm>
            <a:off x="6096000" y="1728786"/>
            <a:ext cx="5791200" cy="1325563"/>
          </a:xfrm>
          <a:prstGeom prst="rect">
            <a:avLst/>
          </a:prstGeom>
        </p:spPr>
        <p:txBody>
          <a:bodyPr vert="horz" lIns="91440" tIns="45720" rIns="91440" bIns="45720" rtlCol="0" anchor="ctr">
            <a:normAutofit/>
          </a:bodyPr>
          <a:lstStyle/>
          <a:p>
            <a:r>
              <a:rPr lang="fr-FR" dirty="0"/>
              <a:t>Titre de votre présentation</a:t>
            </a:r>
          </a:p>
        </p:txBody>
      </p:sp>
      <p:sp>
        <p:nvSpPr>
          <p:cNvPr id="5" name="Espace réservé du texte 4">
            <a:extLst>
              <a:ext uri="{FF2B5EF4-FFF2-40B4-BE49-F238E27FC236}">
                <a16:creationId xmlns:a16="http://schemas.microsoft.com/office/drawing/2014/main" id="{BF19F2B6-EED7-0926-6175-52D44E434B69}"/>
              </a:ext>
            </a:extLst>
          </p:cNvPr>
          <p:cNvSpPr>
            <a:spLocks noGrp="1"/>
          </p:cNvSpPr>
          <p:nvPr>
            <p:ph type="body" sz="quarter" idx="10" hasCustomPrompt="1"/>
          </p:nvPr>
        </p:nvSpPr>
        <p:spPr>
          <a:xfrm>
            <a:off x="4719638" y="3738563"/>
            <a:ext cx="5392737" cy="833437"/>
          </a:xfrm>
          <a:prstGeom prst="rect">
            <a:avLst/>
          </a:prstGeom>
        </p:spPr>
        <p:txBody>
          <a:bodyPr/>
          <a:lstStyle>
            <a:lvl1pPr marL="0" indent="0" algn="ctr">
              <a:buNone/>
              <a:defRPr sz="4000" b="0" i="0">
                <a:solidFill>
                  <a:srgbClr val="292D78"/>
                </a:solidFill>
                <a:latin typeface="Futura Condensed Medium" panose="020B0602020204020303" pitchFamily="34" charset="-79"/>
                <a:cs typeface="Futura Condensed Medium" panose="020B0602020204020303" pitchFamily="34" charset="-79"/>
              </a:defRPr>
            </a:lvl1pPr>
          </a:lstStyle>
          <a:p>
            <a:pPr lvl="0"/>
            <a:r>
              <a:rPr lang="fr-FR" dirty="0"/>
              <a:t>Sous-titre</a:t>
            </a:r>
          </a:p>
        </p:txBody>
      </p:sp>
      <p:sp>
        <p:nvSpPr>
          <p:cNvPr id="7" name="Espace réservé du texte 6">
            <a:extLst>
              <a:ext uri="{FF2B5EF4-FFF2-40B4-BE49-F238E27FC236}">
                <a16:creationId xmlns:a16="http://schemas.microsoft.com/office/drawing/2014/main" id="{16A20D2F-FE81-F4FB-DD49-890F1476202A}"/>
              </a:ext>
            </a:extLst>
          </p:cNvPr>
          <p:cNvSpPr>
            <a:spLocks noGrp="1"/>
          </p:cNvSpPr>
          <p:nvPr>
            <p:ph type="body" sz="quarter" idx="11" hasCustomPrompt="1"/>
          </p:nvPr>
        </p:nvSpPr>
        <p:spPr>
          <a:xfrm>
            <a:off x="4719638" y="4813300"/>
            <a:ext cx="5392737" cy="833437"/>
          </a:xfrm>
          <a:prstGeom prst="rect">
            <a:avLst/>
          </a:prstGeom>
        </p:spPr>
        <p:txBody>
          <a:bodyPr/>
          <a:lstStyle>
            <a:lvl1pPr marL="0" indent="0" algn="ctr">
              <a:buNone/>
              <a:defRPr sz="1800" b="0" i="1">
                <a:latin typeface="FUTURA CONDENSED MEDIUM" panose="020B0602020204020303" pitchFamily="34" charset="-79"/>
                <a:cs typeface="FUTURA CONDENSED MEDIUM" panose="020B0602020204020303" pitchFamily="34" charset="-79"/>
              </a:defRPr>
            </a:lvl1pPr>
          </a:lstStyle>
          <a:p>
            <a:pPr lvl="0"/>
            <a:r>
              <a:rPr lang="fr-FR" dirty="0"/>
              <a:t>Prénom – Nom                                                                            Fonction</a:t>
            </a:r>
          </a:p>
        </p:txBody>
      </p:sp>
    </p:spTree>
    <p:extLst>
      <p:ext uri="{BB962C8B-B14F-4D97-AF65-F5344CB8AC3E}">
        <p14:creationId xmlns:p14="http://schemas.microsoft.com/office/powerpoint/2010/main" val="138794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4" name="Titre 10">
            <a:extLst>
              <a:ext uri="{FF2B5EF4-FFF2-40B4-BE49-F238E27FC236}">
                <a16:creationId xmlns:a16="http://schemas.microsoft.com/office/drawing/2014/main" id="{826B9050-B33B-AFCD-2FB4-EA39825CE8E0}"/>
              </a:ext>
            </a:extLst>
          </p:cNvPr>
          <p:cNvSpPr>
            <a:spLocks noGrp="1"/>
          </p:cNvSpPr>
          <p:nvPr>
            <p:ph type="title" hasCustomPrompt="1"/>
          </p:nvPr>
        </p:nvSpPr>
        <p:spPr>
          <a:xfrm>
            <a:off x="390741" y="358262"/>
            <a:ext cx="9842472" cy="681477"/>
          </a:xfrm>
        </p:spPr>
        <p:txBody>
          <a:bodyPr/>
          <a:lstStyle>
            <a:lvl1pPr>
              <a:defRPr b="0" i="0">
                <a:latin typeface="Futura Condensed Medium" panose="020B0602020204020303" pitchFamily="34" charset="-79"/>
                <a:cs typeface="Futura Condensed Medium" panose="020B0602020204020303" pitchFamily="34" charset="-79"/>
              </a:defRPr>
            </a:lvl1pPr>
          </a:lstStyle>
          <a:p>
            <a:r>
              <a:rPr lang="fr-FR" dirty="0"/>
              <a:t>Titre</a:t>
            </a:r>
          </a:p>
        </p:txBody>
      </p:sp>
      <p:sp>
        <p:nvSpPr>
          <p:cNvPr id="5" name="Espace réservé du texte 14">
            <a:extLst>
              <a:ext uri="{FF2B5EF4-FFF2-40B4-BE49-F238E27FC236}">
                <a16:creationId xmlns:a16="http://schemas.microsoft.com/office/drawing/2014/main" id="{BC21971D-0F9F-297B-5F77-02FD51CE6C36}"/>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6" name="Espace réservé du texte 3">
            <a:extLst>
              <a:ext uri="{FF2B5EF4-FFF2-40B4-BE49-F238E27FC236}">
                <a16:creationId xmlns:a16="http://schemas.microsoft.com/office/drawing/2014/main" id="{1C256326-1A9F-E408-EA1B-13A86B1C40B1}"/>
              </a:ext>
            </a:extLst>
          </p:cNvPr>
          <p:cNvSpPr>
            <a:spLocks noGrp="1"/>
          </p:cNvSpPr>
          <p:nvPr>
            <p:ph type="body" sz="half" idx="2"/>
          </p:nvPr>
        </p:nvSpPr>
        <p:spPr>
          <a:xfrm>
            <a:off x="364704" y="2062809"/>
            <a:ext cx="9868508"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Tree>
    <p:extLst>
      <p:ext uri="{BB962C8B-B14F-4D97-AF65-F5344CB8AC3E}">
        <p14:creationId xmlns:p14="http://schemas.microsoft.com/office/powerpoint/2010/main" val="240011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Texte +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BE91CE7-2BCA-6654-D8F7-49B80A2E6998}"/>
              </a:ext>
            </a:extLst>
          </p:cNvPr>
          <p:cNvSpPr>
            <a:spLocks noGrp="1"/>
          </p:cNvSpPr>
          <p:nvPr>
            <p:ph type="pic" idx="1"/>
          </p:nvPr>
        </p:nvSpPr>
        <p:spPr>
          <a:xfrm>
            <a:off x="6571131" y="2359721"/>
            <a:ext cx="3751730" cy="2973559"/>
          </a:xfrm>
          <a:prstGeom prst="rect">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53ECE14-BB76-CE02-CFAD-02D6AB8276C2}"/>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11" name="Titre 10">
            <a:extLst>
              <a:ext uri="{FF2B5EF4-FFF2-40B4-BE49-F238E27FC236}">
                <a16:creationId xmlns:a16="http://schemas.microsoft.com/office/drawing/2014/main" id="{3A1DCB58-BD44-B4E4-B264-237857B99206}"/>
              </a:ext>
            </a:extLst>
          </p:cNvPr>
          <p:cNvSpPr>
            <a:spLocks noGrp="1"/>
          </p:cNvSpPr>
          <p:nvPr>
            <p:ph type="title" hasCustomPrompt="1"/>
          </p:nvPr>
        </p:nvSpPr>
        <p:spPr/>
        <p:txBody>
          <a:bodyPr/>
          <a:lstStyle/>
          <a:p>
            <a:r>
              <a:rPr lang="fr-FR" dirty="0"/>
              <a:t>Titre</a:t>
            </a:r>
          </a:p>
        </p:txBody>
      </p:sp>
      <p:sp>
        <p:nvSpPr>
          <p:cNvPr id="15" name="Espace réservé du texte 14">
            <a:extLst>
              <a:ext uri="{FF2B5EF4-FFF2-40B4-BE49-F238E27FC236}">
                <a16:creationId xmlns:a16="http://schemas.microsoft.com/office/drawing/2014/main" id="{D2FEEA92-F9C6-C87E-DC16-5B9CF640F641}"/>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Tree>
    <p:extLst>
      <p:ext uri="{BB962C8B-B14F-4D97-AF65-F5344CB8AC3E}">
        <p14:creationId xmlns:p14="http://schemas.microsoft.com/office/powerpoint/2010/main" val="379492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Texte + Média">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77A8454-32BC-2342-27D2-AD56ECE85856}"/>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5" name="Titre 10">
            <a:extLst>
              <a:ext uri="{FF2B5EF4-FFF2-40B4-BE49-F238E27FC236}">
                <a16:creationId xmlns:a16="http://schemas.microsoft.com/office/drawing/2014/main" id="{17BD64BB-0DF3-0F4B-040E-30580B283322}"/>
              </a:ext>
            </a:extLst>
          </p:cNvPr>
          <p:cNvSpPr>
            <a:spLocks noGrp="1"/>
          </p:cNvSpPr>
          <p:nvPr>
            <p:ph type="title" hasCustomPrompt="1"/>
          </p:nvPr>
        </p:nvSpPr>
        <p:spPr>
          <a:xfrm>
            <a:off x="390741" y="358262"/>
            <a:ext cx="9296184" cy="681477"/>
          </a:xfrm>
        </p:spPr>
        <p:txBody>
          <a:bodyPr/>
          <a:lstStyle/>
          <a:p>
            <a:r>
              <a:rPr lang="fr-FR" dirty="0"/>
              <a:t>Titre</a:t>
            </a:r>
          </a:p>
        </p:txBody>
      </p:sp>
      <p:sp>
        <p:nvSpPr>
          <p:cNvPr id="6" name="Espace réservé du texte 14">
            <a:extLst>
              <a:ext uri="{FF2B5EF4-FFF2-40B4-BE49-F238E27FC236}">
                <a16:creationId xmlns:a16="http://schemas.microsoft.com/office/drawing/2014/main" id="{CE248921-776B-9C0D-8695-19462F5AE56F}"/>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e l'élément multimédia 7">
            <a:extLst>
              <a:ext uri="{FF2B5EF4-FFF2-40B4-BE49-F238E27FC236}">
                <a16:creationId xmlns:a16="http://schemas.microsoft.com/office/drawing/2014/main" id="{1A812CFB-9710-84FD-CFB2-BAC522F02F0F}"/>
              </a:ext>
            </a:extLst>
          </p:cNvPr>
          <p:cNvSpPr>
            <a:spLocks noGrp="1"/>
          </p:cNvSpPr>
          <p:nvPr>
            <p:ph type="media" sz="quarter" idx="11"/>
          </p:nvPr>
        </p:nvSpPr>
        <p:spPr>
          <a:xfrm>
            <a:off x="6573375" y="2550042"/>
            <a:ext cx="3751730" cy="2973559"/>
          </a:xfrm>
        </p:spPr>
        <p:txBody>
          <a:bodyPr/>
          <a:lstStyle/>
          <a:p>
            <a:endParaRPr lang="fr-FR" dirty="0"/>
          </a:p>
        </p:txBody>
      </p:sp>
    </p:spTree>
    <p:extLst>
      <p:ext uri="{BB962C8B-B14F-4D97-AF65-F5344CB8AC3E}">
        <p14:creationId xmlns:p14="http://schemas.microsoft.com/office/powerpoint/2010/main" val="608162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DDC73D-32A2-D82F-5681-0BDF8959467A}"/>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12192000" cy="6858000"/>
          </a:xfrm>
          <a:prstGeom prst="rect">
            <a:avLst/>
          </a:prstGeom>
        </p:spPr>
      </p:pic>
      <p:sp>
        <p:nvSpPr>
          <p:cNvPr id="13" name="Espace réservé du titre 9">
            <a:extLst>
              <a:ext uri="{FF2B5EF4-FFF2-40B4-BE49-F238E27FC236}">
                <a16:creationId xmlns:a16="http://schemas.microsoft.com/office/drawing/2014/main" id="{A9A9B090-DF4E-B3BE-9E69-6B5035DC5452}"/>
              </a:ext>
            </a:extLst>
          </p:cNvPr>
          <p:cNvSpPr>
            <a:spLocks noGrp="1"/>
          </p:cNvSpPr>
          <p:nvPr>
            <p:ph type="title"/>
          </p:nvPr>
        </p:nvSpPr>
        <p:spPr>
          <a:xfrm>
            <a:off x="6096000" y="1728786"/>
            <a:ext cx="5791200" cy="1325563"/>
          </a:xfrm>
          <a:prstGeom prst="rect">
            <a:avLst/>
          </a:prstGeom>
        </p:spPr>
        <p:txBody>
          <a:bodyPr vert="horz" lIns="91440" tIns="45720" rIns="91440" bIns="45720" rtlCol="0" anchor="ctr">
            <a:normAutofit/>
          </a:bodyPr>
          <a:lstStyle/>
          <a:p>
            <a:endParaRPr lang="fr-FR" dirty="0"/>
          </a:p>
        </p:txBody>
      </p:sp>
      <p:pic>
        <p:nvPicPr>
          <p:cNvPr id="3" name="Picture 12" descr="bloc_marque_ffvelo_codep91">
            <a:extLst>
              <a:ext uri="{FF2B5EF4-FFF2-40B4-BE49-F238E27FC236}">
                <a16:creationId xmlns:a16="http://schemas.microsoft.com/office/drawing/2014/main" id="{D13CDD5C-2623-23C3-DE27-3DF4862151E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93981" y="0"/>
            <a:ext cx="4083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texte 4">
            <a:extLst>
              <a:ext uri="{FF2B5EF4-FFF2-40B4-BE49-F238E27FC236}">
                <a16:creationId xmlns:a16="http://schemas.microsoft.com/office/drawing/2014/main" id="{DC275EC5-58D4-D42E-48CA-81DED474F28F}"/>
              </a:ext>
            </a:extLst>
          </p:cNvPr>
          <p:cNvSpPr txBox="1">
            <a:spLocks/>
          </p:cNvSpPr>
          <p:nvPr userDrawn="1"/>
        </p:nvSpPr>
        <p:spPr>
          <a:xfrm>
            <a:off x="4719638" y="3738563"/>
            <a:ext cx="5675646" cy="83343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000" b="0" i="0" kern="1200">
                <a:solidFill>
                  <a:srgbClr val="292D78"/>
                </a:solidFill>
                <a:latin typeface="Futura Condensed Medium" panose="020B0602020204020303" pitchFamily="34" charset="-79"/>
                <a:ea typeface="+mn-ea"/>
                <a:cs typeface="Futura Condensed Medium" panose="020B0602020204020303" pitchFamily="34" charset="-79"/>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5" name="Espace réservé du texte 6">
            <a:extLst>
              <a:ext uri="{FF2B5EF4-FFF2-40B4-BE49-F238E27FC236}">
                <a16:creationId xmlns:a16="http://schemas.microsoft.com/office/drawing/2014/main" id="{B6B2171B-39E7-FBD9-3395-C52B5BE8D15D}"/>
              </a:ext>
            </a:extLst>
          </p:cNvPr>
          <p:cNvSpPr txBox="1">
            <a:spLocks/>
          </p:cNvSpPr>
          <p:nvPr userDrawn="1"/>
        </p:nvSpPr>
        <p:spPr>
          <a:xfrm>
            <a:off x="4719638" y="4813300"/>
            <a:ext cx="5392737" cy="83343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b="0" i="1" kern="1200">
                <a:solidFill>
                  <a:schemeClr val="tx1"/>
                </a:solidFill>
                <a:latin typeface="FUTURA CONDENSED MEDIUM" panose="020B0602020204020303" pitchFamily="34" charset="-79"/>
                <a:ea typeface="+mn-ea"/>
                <a:cs typeface="FUTURA CONDENSED MEDIUM" panose="020B0602020204020303" pitchFamily="34" charset="-79"/>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7" name="ZoneTexte 6">
            <a:extLst>
              <a:ext uri="{FF2B5EF4-FFF2-40B4-BE49-F238E27FC236}">
                <a16:creationId xmlns:a16="http://schemas.microsoft.com/office/drawing/2014/main" id="{B7084207-867E-F0E5-AB0F-80413C54DA1A}"/>
              </a:ext>
            </a:extLst>
          </p:cNvPr>
          <p:cNvSpPr txBox="1"/>
          <p:nvPr userDrawn="1">
            <p:extLst>
              <p:ext uri="{1162E1C5-73C7-4A58-AE30-91384D911F3F}">
                <p184:classification xmlns:p184="http://schemas.microsoft.com/office/powerpoint/2018/4/main" xmlns="" val="ftr"/>
              </p:ext>
            </p:extLst>
          </p:nvPr>
        </p:nvSpPr>
        <p:spPr>
          <a:xfrm>
            <a:off x="11334750" y="6642100"/>
            <a:ext cx="828675" cy="152400"/>
          </a:xfrm>
          <a:prstGeom prst="rect">
            <a:avLst/>
          </a:prstGeom>
        </p:spPr>
        <p:txBody>
          <a:bodyPr horzOverflow="overflow" lIns="0" tIns="0" rIns="0" bIns="0">
            <a:spAutoFit/>
          </a:bodyPr>
          <a:lstStyle/>
          <a:p>
            <a:pPr algn="l"/>
            <a:r>
              <a:rPr lang="fr-FR" sz="1000">
                <a:solidFill>
                  <a:srgbClr val="000000"/>
                </a:solidFill>
                <a:latin typeface="Arial" panose="020B0604020202020204" pitchFamily="34" charset="0"/>
                <a:cs typeface="Arial" panose="020B0604020202020204" pitchFamily="34" charset="0"/>
              </a:rPr>
              <a:t>Confidential C</a:t>
            </a:r>
          </a:p>
        </p:txBody>
      </p:sp>
    </p:spTree>
    <p:extLst>
      <p:ext uri="{BB962C8B-B14F-4D97-AF65-F5344CB8AC3E}">
        <p14:creationId xmlns:p14="http://schemas.microsoft.com/office/powerpoint/2010/main" val="362858208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0" i="0" kern="1200">
          <a:solidFill>
            <a:srgbClr val="A11E24"/>
          </a:solidFill>
          <a:latin typeface="Futura Condensed Medium" panose="020B0602020204020303" pitchFamily="34" charset="-79"/>
          <a:ea typeface="+mj-ea"/>
          <a:cs typeface="Futura Condensed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12E1AB-D40D-F75E-6F5E-CDAD98E49B37}"/>
              </a:ext>
            </a:extLst>
          </p:cNvPr>
          <p:cNvPicPr>
            <a:picLocks noChangeAspect="1"/>
          </p:cNvPicPr>
          <p:nvPr userDrawn="1"/>
        </p:nvPicPr>
        <p:blipFill>
          <a:blip r:embed="rId7"/>
          <a:stretch>
            <a:fillRect/>
          </a:stretch>
        </p:blipFill>
        <p:spPr>
          <a:xfrm>
            <a:off x="0" y="44196"/>
            <a:ext cx="12207088" cy="6849533"/>
          </a:xfrm>
          <a:prstGeom prst="rect">
            <a:avLst/>
          </a:prstGeom>
        </p:spPr>
      </p:pic>
      <p:sp>
        <p:nvSpPr>
          <p:cNvPr id="9" name="Espace réservé du titre 1">
            <a:extLst>
              <a:ext uri="{FF2B5EF4-FFF2-40B4-BE49-F238E27FC236}">
                <a16:creationId xmlns:a16="http://schemas.microsoft.com/office/drawing/2014/main" id="{6F554B55-35BB-572A-BE3C-76C817B8DF7B}"/>
              </a:ext>
            </a:extLst>
          </p:cNvPr>
          <p:cNvSpPr>
            <a:spLocks noGrp="1"/>
          </p:cNvSpPr>
          <p:nvPr>
            <p:ph type="title"/>
          </p:nvPr>
        </p:nvSpPr>
        <p:spPr>
          <a:xfrm>
            <a:off x="390741" y="358262"/>
            <a:ext cx="9296184" cy="681477"/>
          </a:xfrm>
          <a:prstGeom prst="rect">
            <a:avLst/>
          </a:prstGeom>
        </p:spPr>
        <p:txBody>
          <a:bodyPr vert="horz" lIns="91440" tIns="45720" rIns="91440" bIns="45720" rtlCol="0" anchor="ctr">
            <a:normAutofit/>
          </a:bodyPr>
          <a:lstStyle/>
          <a:p>
            <a:r>
              <a:rPr lang="fr-FR" dirty="0"/>
              <a:t>Titre de votre partie à compléter</a:t>
            </a:r>
          </a:p>
        </p:txBody>
      </p:sp>
      <p:pic>
        <p:nvPicPr>
          <p:cNvPr id="2" name="Picture 12" descr="bloc_marque_ffvelo_codep91">
            <a:extLst>
              <a:ext uri="{FF2B5EF4-FFF2-40B4-BE49-F238E27FC236}">
                <a16:creationId xmlns:a16="http://schemas.microsoft.com/office/drawing/2014/main" id="{FA456529-C95F-8DEF-65E5-6E487CAB368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7502" y="188990"/>
            <a:ext cx="2506445" cy="85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76772FDF-B420-618E-A7E8-E93F71FCA80B}"/>
              </a:ext>
            </a:extLst>
          </p:cNvPr>
          <p:cNvSpPr txBox="1"/>
          <p:nvPr userDrawn="1">
            <p:extLst>
              <p:ext uri="{1162E1C5-73C7-4A58-AE30-91384D911F3F}">
                <p184:classification xmlns:p184="http://schemas.microsoft.com/office/powerpoint/2018/4/main" xmlns="" val="ftr"/>
              </p:ext>
            </p:extLst>
          </p:nvPr>
        </p:nvSpPr>
        <p:spPr>
          <a:xfrm>
            <a:off x="11334750" y="6642100"/>
            <a:ext cx="828675" cy="152400"/>
          </a:xfrm>
          <a:prstGeom prst="rect">
            <a:avLst/>
          </a:prstGeom>
        </p:spPr>
        <p:txBody>
          <a:bodyPr horzOverflow="overflow" lIns="0" tIns="0" rIns="0" bIns="0">
            <a:spAutoFit/>
          </a:bodyPr>
          <a:lstStyle/>
          <a:p>
            <a:pPr algn="l"/>
            <a:r>
              <a:rPr lang="fr-FR" sz="1000">
                <a:solidFill>
                  <a:srgbClr val="000000"/>
                </a:solidFill>
                <a:latin typeface="Arial" panose="020B0604020202020204" pitchFamily="34" charset="0"/>
                <a:cs typeface="Arial" panose="020B0604020202020204" pitchFamily="34" charset="0"/>
              </a:rPr>
              <a:t>Confidential C</a:t>
            </a:r>
          </a:p>
        </p:txBody>
      </p:sp>
    </p:spTree>
    <p:extLst>
      <p:ext uri="{BB962C8B-B14F-4D97-AF65-F5344CB8AC3E}">
        <p14:creationId xmlns:p14="http://schemas.microsoft.com/office/powerpoint/2010/main" val="346411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914400" rtl="0" eaLnBrk="1" latinLnBrk="0" hangingPunct="1">
        <a:lnSpc>
          <a:spcPct val="90000"/>
        </a:lnSpc>
        <a:spcBef>
          <a:spcPct val="0"/>
        </a:spcBef>
        <a:buNone/>
        <a:defRPr sz="2400" b="0" i="0" kern="1200">
          <a:solidFill>
            <a:srgbClr val="A11E24"/>
          </a:solidFill>
          <a:latin typeface="Futura Condensed Medium" panose="020B0602020204020303" pitchFamily="34" charset="-79"/>
          <a:ea typeface="+mj-ea"/>
          <a:cs typeface="Futura Condensed Medium" panose="020B06020202040203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292D78"/>
          </a:solidFill>
          <a:latin typeface="Futura Condensed Medium" panose="020B0602020204020303" pitchFamily="34" charset="-79"/>
          <a:ea typeface="+mn-ea"/>
          <a:cs typeface="Futura Condensed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12E1AB-D40D-F75E-6F5E-CDAD98E49B37}"/>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 y="8467"/>
            <a:ext cx="12207088" cy="6849533"/>
          </a:xfrm>
          <a:prstGeom prst="rect">
            <a:avLst/>
          </a:prstGeom>
        </p:spPr>
      </p:pic>
      <p:sp>
        <p:nvSpPr>
          <p:cNvPr id="9" name="Espace réservé du titre 1">
            <a:extLst>
              <a:ext uri="{FF2B5EF4-FFF2-40B4-BE49-F238E27FC236}">
                <a16:creationId xmlns:a16="http://schemas.microsoft.com/office/drawing/2014/main" id="{6F554B55-35BB-572A-BE3C-76C817B8DF7B}"/>
              </a:ext>
            </a:extLst>
          </p:cNvPr>
          <p:cNvSpPr>
            <a:spLocks noGrp="1"/>
          </p:cNvSpPr>
          <p:nvPr>
            <p:ph type="title"/>
          </p:nvPr>
        </p:nvSpPr>
        <p:spPr>
          <a:xfrm>
            <a:off x="390741" y="358262"/>
            <a:ext cx="9296184" cy="681477"/>
          </a:xfrm>
          <a:prstGeom prst="rect">
            <a:avLst/>
          </a:prstGeom>
        </p:spPr>
        <p:txBody>
          <a:bodyPr vert="horz" lIns="91440" tIns="45720" rIns="91440" bIns="45720" rtlCol="0" anchor="ctr">
            <a:normAutofit/>
          </a:bodyPr>
          <a:lstStyle/>
          <a:p>
            <a:r>
              <a:rPr lang="fr-FR" dirty="0"/>
              <a:t>La Ville et le Club de Chilly-Mazarin</a:t>
            </a:r>
          </a:p>
        </p:txBody>
      </p:sp>
      <p:sp>
        <p:nvSpPr>
          <p:cNvPr id="12" name="Espace réservé du texte 2">
            <a:extLst>
              <a:ext uri="{FF2B5EF4-FFF2-40B4-BE49-F238E27FC236}">
                <a16:creationId xmlns:a16="http://schemas.microsoft.com/office/drawing/2014/main" id="{7B313717-1633-77C8-7940-C66C80549DA5}"/>
              </a:ext>
            </a:extLst>
          </p:cNvPr>
          <p:cNvSpPr>
            <a:spLocks noGrp="1"/>
          </p:cNvSpPr>
          <p:nvPr>
            <p:ph type="body" idx="1"/>
          </p:nvPr>
        </p:nvSpPr>
        <p:spPr>
          <a:xfrm>
            <a:off x="832674" y="1316362"/>
            <a:ext cx="6680023" cy="478986"/>
          </a:xfrm>
          <a:prstGeom prst="rect">
            <a:avLst/>
          </a:prstGeom>
        </p:spPr>
        <p:txBody>
          <a:bodyPr vert="horz" lIns="91440" tIns="45720" rIns="91440" bIns="45720" rtlCol="0">
            <a:normAutofit/>
          </a:bodyPr>
          <a:lstStyle/>
          <a:p>
            <a:pPr lvl="0"/>
            <a:r>
              <a:rPr lang="fr-FR" dirty="0"/>
              <a:t>Présentation de Mme , Maire de Chilly Mazarin</a:t>
            </a:r>
          </a:p>
        </p:txBody>
      </p:sp>
      <p:pic>
        <p:nvPicPr>
          <p:cNvPr id="2" name="Picture 12" descr="bloc_marque_ffvelo_codep91">
            <a:extLst>
              <a:ext uri="{FF2B5EF4-FFF2-40B4-BE49-F238E27FC236}">
                <a16:creationId xmlns:a16="http://schemas.microsoft.com/office/drawing/2014/main" id="{ED56C671-7F23-AA37-B191-ADCAA318005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258967" y="44196"/>
            <a:ext cx="2933032" cy="99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359DF962-2052-5EC7-527D-52865286A661}"/>
              </a:ext>
            </a:extLst>
          </p:cNvPr>
          <p:cNvSpPr txBox="1"/>
          <p:nvPr userDrawn="1">
            <p:extLst>
              <p:ext uri="{1162E1C5-73C7-4A58-AE30-91384D911F3F}">
                <p184:classification xmlns:p184="http://schemas.microsoft.com/office/powerpoint/2018/4/main" xmlns="" val="ftr"/>
              </p:ext>
            </p:extLst>
          </p:nvPr>
        </p:nvSpPr>
        <p:spPr>
          <a:xfrm>
            <a:off x="11334750" y="6642100"/>
            <a:ext cx="828675" cy="152400"/>
          </a:xfrm>
          <a:prstGeom prst="rect">
            <a:avLst/>
          </a:prstGeom>
        </p:spPr>
        <p:txBody>
          <a:bodyPr horzOverflow="overflow" lIns="0" tIns="0" rIns="0" bIns="0">
            <a:spAutoFit/>
          </a:bodyPr>
          <a:lstStyle/>
          <a:p>
            <a:pPr algn="l"/>
            <a:r>
              <a:rPr lang="fr-FR" sz="1000">
                <a:solidFill>
                  <a:srgbClr val="000000"/>
                </a:solidFill>
                <a:latin typeface="Arial" panose="020B0604020202020204" pitchFamily="34" charset="0"/>
                <a:cs typeface="Arial" panose="020B0604020202020204" pitchFamily="34" charset="0"/>
              </a:rPr>
              <a:t>Confidential C</a:t>
            </a:r>
          </a:p>
        </p:txBody>
      </p:sp>
    </p:spTree>
    <p:extLst>
      <p:ext uri="{BB962C8B-B14F-4D97-AF65-F5344CB8AC3E}">
        <p14:creationId xmlns:p14="http://schemas.microsoft.com/office/powerpoint/2010/main" val="7085262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2400" b="0" i="0" kern="1200">
          <a:solidFill>
            <a:srgbClr val="A11E24"/>
          </a:solidFill>
          <a:latin typeface="Futura Condensed Medium" panose="020B0602020204020303" pitchFamily="34" charset="-79"/>
          <a:ea typeface="+mj-ea"/>
          <a:cs typeface="Futura Condensed Medium" panose="020B06020202040203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292D78"/>
          </a:solidFill>
          <a:latin typeface="Futura Condensed Medium" panose="020B0602020204020303" pitchFamily="34" charset="-79"/>
          <a:ea typeface="+mn-ea"/>
          <a:cs typeface="Futura Condensed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Feuille_de_calcul_Microsoft_Excel2.xlsx"/><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about:blank"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2012/2010/preparation%20ag/codep/diaporama/valid&#233;s/diapo_essonnien.ex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6BAE5-2880-96AC-0ED0-19C36BC1B5BF}"/>
              </a:ext>
            </a:extLst>
          </p:cNvPr>
          <p:cNvSpPr>
            <a:spLocks noGrp="1"/>
          </p:cNvSpPr>
          <p:nvPr>
            <p:ph type="title"/>
          </p:nvPr>
        </p:nvSpPr>
        <p:spPr>
          <a:xfrm>
            <a:off x="6096000" y="1755504"/>
            <a:ext cx="5758543" cy="1780494"/>
          </a:xfrm>
        </p:spPr>
        <p:txBody>
          <a:bodyPr>
            <a:normAutofit/>
          </a:bodyPr>
          <a:lstStyle/>
          <a:p>
            <a:pPr>
              <a:lnSpc>
                <a:spcPct val="100000"/>
              </a:lnSpc>
            </a:pPr>
            <a:r>
              <a:rPr lang="fr-FR" dirty="0"/>
              <a:t>Réunion </a:t>
            </a:r>
            <a:br>
              <a:rPr lang="fr-FR" dirty="0"/>
            </a:br>
            <a:r>
              <a:rPr lang="fr-FR" dirty="0"/>
              <a:t>CoDep-Clubs 2024</a:t>
            </a:r>
          </a:p>
        </p:txBody>
      </p:sp>
      <p:sp>
        <p:nvSpPr>
          <p:cNvPr id="3" name="ZoneTexte 2">
            <a:extLst>
              <a:ext uri="{FF2B5EF4-FFF2-40B4-BE49-F238E27FC236}">
                <a16:creationId xmlns:a16="http://schemas.microsoft.com/office/drawing/2014/main" id="{0DA8049D-E2D6-0705-5BD4-582A19197FD5}"/>
              </a:ext>
            </a:extLst>
          </p:cNvPr>
          <p:cNvSpPr txBox="1"/>
          <p:nvPr/>
        </p:nvSpPr>
        <p:spPr>
          <a:xfrm>
            <a:off x="7680076" y="4033520"/>
            <a:ext cx="2590389" cy="1508105"/>
          </a:xfrm>
          <a:prstGeom prst="rect">
            <a:avLst/>
          </a:prstGeom>
          <a:noFill/>
        </p:spPr>
        <p:txBody>
          <a:bodyPr wrap="none" rtlCol="0">
            <a:spAutoFit/>
          </a:bodyPr>
          <a:lstStyle/>
          <a:p>
            <a:pPr algn="ctr"/>
            <a:r>
              <a:rPr lang="fr-FR" sz="3600" b="1" dirty="0"/>
              <a:t>ORMOY</a:t>
            </a:r>
          </a:p>
          <a:p>
            <a:pPr algn="ctr"/>
            <a:r>
              <a:rPr lang="fr-FR" sz="3200" dirty="0"/>
              <a:t>Le 2 avril 2024</a:t>
            </a:r>
          </a:p>
          <a:p>
            <a:endParaRPr lang="fr-FR" sz="2400" dirty="0"/>
          </a:p>
        </p:txBody>
      </p:sp>
    </p:spTree>
    <p:extLst>
      <p:ext uri="{BB962C8B-B14F-4D97-AF65-F5344CB8AC3E}">
        <p14:creationId xmlns:p14="http://schemas.microsoft.com/office/powerpoint/2010/main" val="418829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a:xfrm>
            <a:off x="364703" y="358262"/>
            <a:ext cx="9842472" cy="681477"/>
          </a:xfrm>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a:t>
            </a:r>
            <a:r>
              <a:rPr lang="fr-FR" sz="2400" b="1" dirty="0"/>
              <a:t> </a:t>
            </a:r>
            <a:r>
              <a:rPr lang="fr-FR" sz="2400" b="1" dirty="0">
                <a:solidFill>
                  <a:srgbClr val="FF0000"/>
                </a:solidFill>
              </a:rPr>
              <a:t>planifiés</a:t>
            </a:r>
            <a:r>
              <a:rPr lang="fr-FR" sz="2400" b="1" dirty="0"/>
              <a:t> </a:t>
            </a:r>
            <a:r>
              <a:rPr lang="fr-FR" sz="2400" b="1" dirty="0">
                <a:solidFill>
                  <a:srgbClr val="0033CC"/>
                </a:solidFill>
              </a:rPr>
              <a:t>en 2024</a:t>
            </a:r>
            <a:r>
              <a:rPr lang="fr-FR" sz="2400" dirty="0"/>
              <a:t>:</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dirty="0"/>
          </a:p>
          <a:p>
            <a:r>
              <a:rPr lang="fr-FR" sz="2400" b="1" dirty="0">
                <a:solidFill>
                  <a:srgbClr val="0033CC"/>
                </a:solidFill>
              </a:rPr>
              <a:t>Possibilité de s’inscrire dans son espace licencié</a:t>
            </a:r>
          </a:p>
          <a:p>
            <a:endParaRPr lang="fr-FR" sz="2400" b="1" dirty="0"/>
          </a:p>
          <a:p>
            <a:endParaRPr lang="fr-FR" sz="2400" dirty="0"/>
          </a:p>
          <a:p>
            <a:endParaRPr lang="fr-FR" sz="2400" dirty="0"/>
          </a:p>
          <a:p>
            <a:endParaRPr lang="fr-FR" sz="2400" dirty="0"/>
          </a:p>
          <a:p>
            <a:endParaRPr lang="fr-FR" sz="2400" dirty="0"/>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3820837435"/>
              </p:ext>
            </p:extLst>
          </p:nvPr>
        </p:nvGraphicFramePr>
        <p:xfrm>
          <a:off x="364704" y="1788810"/>
          <a:ext cx="11462594" cy="3845560"/>
        </p:xfrm>
        <a:graphic>
          <a:graphicData uri="http://schemas.openxmlformats.org/drawingml/2006/table">
            <a:tbl>
              <a:tblPr firstRow="1" bandRow="1">
                <a:tableStyleId>{5C22544A-7EE6-4342-B048-85BDC9FD1C3A}</a:tableStyleId>
              </a:tblPr>
              <a:tblGrid>
                <a:gridCol w="3067813">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r>
                        <a:rPr lang="fr-FR" dirty="0"/>
                        <a:t>PERFECTIONNEMENT au PILOTAGE VTT</a:t>
                      </a:r>
                    </a:p>
                  </a:txBody>
                  <a:tcPr/>
                </a:tc>
                <a:tc>
                  <a:txBody>
                    <a:bodyPr/>
                    <a:lstStyle/>
                    <a:p>
                      <a:r>
                        <a:rPr lang="fr-FR" dirty="0"/>
                        <a:t>2 jours</a:t>
                      </a:r>
                    </a:p>
                    <a:p>
                      <a:r>
                        <a:rPr lang="fr-FR" dirty="0"/>
                        <a:t>Samedis 28/09+12/10</a:t>
                      </a:r>
                    </a:p>
                    <a:p>
                      <a:endParaRPr lang="fr-FR" dirty="0"/>
                    </a:p>
                    <a:p>
                      <a:r>
                        <a:rPr lang="fr-FR" dirty="0"/>
                        <a:t>Base de loisirs de BUTHIERS</a:t>
                      </a:r>
                    </a:p>
                    <a:p>
                      <a:r>
                        <a:rPr lang="fr-FR" dirty="0"/>
                        <a:t>avec les 2 mêmes encadrants</a:t>
                      </a:r>
                    </a:p>
                  </a:txBody>
                  <a:tcPr/>
                </a:tc>
                <a:tc>
                  <a:txBody>
                    <a:bodyPr/>
                    <a:lstStyle/>
                    <a:p>
                      <a:r>
                        <a:rPr lang="fr-FR" dirty="0"/>
                        <a:t>Ouvert à tous éducateurs et licenciés </a:t>
                      </a:r>
                      <a:r>
                        <a:rPr lang="fr-FR" dirty="0" err="1"/>
                        <a:t>IdF</a:t>
                      </a:r>
                      <a:r>
                        <a:rPr lang="fr-FR" dirty="0"/>
                        <a:t> pratiquants réguliers du VTT</a:t>
                      </a:r>
                    </a:p>
                    <a:p>
                      <a:endParaRPr lang="fr-FR" dirty="0"/>
                    </a:p>
                    <a:p>
                      <a:r>
                        <a:rPr lang="fr-FR" dirty="0"/>
                        <a:t>91 : 2 clubs avec demandeurs (Marolles et Saulx)</a:t>
                      </a:r>
                    </a:p>
                    <a:p>
                      <a:r>
                        <a:rPr lang="fr-FR" dirty="0" err="1"/>
                        <a:t>IdF</a:t>
                      </a:r>
                      <a:r>
                        <a:rPr lang="fr-FR" dirty="0"/>
                        <a:t> : 6 demandeurs pour l’instant</a:t>
                      </a:r>
                    </a:p>
                  </a:txBody>
                  <a:tcPr/>
                </a:tc>
                <a:tc>
                  <a:txBody>
                    <a:bodyPr/>
                    <a:lstStyle/>
                    <a:p>
                      <a:r>
                        <a:rPr lang="fr-FR" dirty="0"/>
                        <a:t>63 € avec le financement à 50% par le </a:t>
                      </a:r>
                      <a:r>
                        <a:rPr lang="fr-FR" dirty="0" err="1"/>
                        <a:t>CoReg</a:t>
                      </a:r>
                      <a:endParaRPr lang="fr-FR" dirty="0"/>
                    </a:p>
                  </a:txBody>
                  <a:tcPr/>
                </a:tc>
                <a:extLst>
                  <a:ext uri="{0D108BD9-81ED-4DB2-BD59-A6C34878D82A}">
                    <a16:rowId xmlns:a16="http://schemas.microsoft.com/office/drawing/2014/main" val="3647871367"/>
                  </a:ext>
                </a:extLst>
              </a:tr>
              <a:tr h="370840">
                <a:tc>
                  <a:txBody>
                    <a:bodyPr/>
                    <a:lstStyle/>
                    <a:p>
                      <a:r>
                        <a:rPr lang="fr-FR" dirty="0"/>
                        <a:t>INITIATION à la MECANIQUE</a:t>
                      </a:r>
                    </a:p>
                  </a:txBody>
                  <a:tcPr/>
                </a:tc>
                <a:tc>
                  <a:txBody>
                    <a:bodyPr/>
                    <a:lstStyle/>
                    <a:p>
                      <a:r>
                        <a:rPr lang="fr-FR" dirty="0"/>
                        <a:t>1 jour</a:t>
                      </a:r>
                    </a:p>
                    <a:p>
                      <a:r>
                        <a:rPr lang="fr-FR" dirty="0"/>
                        <a:t>9 </a:t>
                      </a:r>
                      <a:r>
                        <a:rPr lang="fr-FR" dirty="0" err="1"/>
                        <a:t>nov</a:t>
                      </a:r>
                      <a:r>
                        <a:rPr lang="fr-FR" dirty="0"/>
                        <a:t> 2024</a:t>
                      </a:r>
                    </a:p>
                    <a:p>
                      <a:endParaRPr lang="fr-FR" dirty="0"/>
                    </a:p>
                    <a:p>
                      <a:r>
                        <a:rPr lang="fr-FR" dirty="0"/>
                        <a:t>BONDOUFLE</a:t>
                      </a:r>
                    </a:p>
                    <a:p>
                      <a:r>
                        <a:rPr lang="fr-FR" dirty="0"/>
                        <a:t>Animée par R;LUCQUIAUD</a:t>
                      </a:r>
                    </a:p>
                  </a:txBody>
                  <a:tcPr/>
                </a:tc>
                <a:tc>
                  <a:txBody>
                    <a:bodyPr/>
                    <a:lstStyle/>
                    <a:p>
                      <a:r>
                        <a:rPr lang="fr-FR" dirty="0"/>
                        <a:t>7 demandeurs </a:t>
                      </a:r>
                    </a:p>
                  </a:txBody>
                  <a:tcPr/>
                </a:tc>
                <a:tc>
                  <a:txBody>
                    <a:bodyPr/>
                    <a:lstStyle/>
                    <a:p>
                      <a:r>
                        <a:rPr lang="fr-FR" dirty="0"/>
                        <a:t>30 €</a:t>
                      </a:r>
                    </a:p>
                  </a:txBody>
                  <a:tcPr/>
                </a:tc>
                <a:extLst>
                  <a:ext uri="{0D108BD9-81ED-4DB2-BD59-A6C34878D82A}">
                    <a16:rowId xmlns:a16="http://schemas.microsoft.com/office/drawing/2014/main" val="1367953900"/>
                  </a:ext>
                </a:extLst>
              </a:tr>
            </a:tbl>
          </a:graphicData>
        </a:graphic>
      </p:graphicFrame>
    </p:spTree>
    <p:extLst>
      <p:ext uri="{BB962C8B-B14F-4D97-AF65-F5344CB8AC3E}">
        <p14:creationId xmlns:p14="http://schemas.microsoft.com/office/powerpoint/2010/main" val="136942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 </a:t>
            </a:r>
            <a:r>
              <a:rPr lang="fr-FR" sz="2400" b="1" dirty="0">
                <a:solidFill>
                  <a:srgbClr val="FF0000"/>
                </a:solidFill>
              </a:rPr>
              <a:t>planifiés</a:t>
            </a:r>
            <a:r>
              <a:rPr lang="fr-FR" sz="2400" b="1" dirty="0"/>
              <a:t> </a:t>
            </a:r>
            <a:r>
              <a:rPr lang="fr-FR" sz="2400" b="1" dirty="0">
                <a:solidFill>
                  <a:srgbClr val="0033CC"/>
                </a:solidFill>
              </a:rPr>
              <a:t>en 2024</a:t>
            </a:r>
            <a:r>
              <a:rPr lang="fr-FR" sz="2400" dirty="0"/>
              <a:t>:</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b="1" dirty="0">
                <a:solidFill>
                  <a:srgbClr val="0033CC"/>
                </a:solidFill>
              </a:rPr>
              <a:t>Possibilité de s’inscrire dans son espace licencié ( dates à préciser pour Animateurs)</a:t>
            </a:r>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3708706877"/>
              </p:ext>
            </p:extLst>
          </p:nvPr>
        </p:nvGraphicFramePr>
        <p:xfrm>
          <a:off x="337625" y="1788810"/>
          <a:ext cx="11489673" cy="3296920"/>
        </p:xfrm>
        <a:graphic>
          <a:graphicData uri="http://schemas.openxmlformats.org/drawingml/2006/table">
            <a:tbl>
              <a:tblPr firstRow="1" bandRow="1">
                <a:tableStyleId>{5C22544A-7EE6-4342-B048-85BDC9FD1C3A}</a:tableStyleId>
              </a:tblPr>
              <a:tblGrid>
                <a:gridCol w="3094892">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r>
                        <a:rPr lang="fr-FR" dirty="0"/>
                        <a:t>ANIMATEURS CLUB</a:t>
                      </a:r>
                    </a:p>
                    <a:p>
                      <a:r>
                        <a:rPr lang="fr-FR" dirty="0"/>
                        <a:t>( 1</a:t>
                      </a:r>
                      <a:r>
                        <a:rPr lang="fr-FR" baseline="30000" dirty="0"/>
                        <a:t>er</a:t>
                      </a:r>
                      <a:r>
                        <a:rPr lang="fr-FR" dirty="0"/>
                        <a:t> niveau d’encadrement, pour accueil des nouveaux)</a:t>
                      </a:r>
                    </a:p>
                  </a:txBody>
                  <a:tcPr/>
                </a:tc>
                <a:tc>
                  <a:txBody>
                    <a:bodyPr/>
                    <a:lstStyle/>
                    <a:p>
                      <a:r>
                        <a:rPr lang="fr-FR" dirty="0"/>
                        <a:t>2 jours</a:t>
                      </a:r>
                    </a:p>
                    <a:p>
                      <a:r>
                        <a:rPr lang="fr-FR" dirty="0"/>
                        <a:t>Dates octobre et novembre</a:t>
                      </a:r>
                    </a:p>
                    <a:p>
                      <a:r>
                        <a:rPr lang="fr-FR" dirty="0"/>
                        <a:t> </a:t>
                      </a:r>
                    </a:p>
                    <a:p>
                      <a:r>
                        <a:rPr lang="fr-FR" dirty="0"/>
                        <a:t>MDCS MENNECY</a:t>
                      </a:r>
                    </a:p>
                    <a:p>
                      <a:r>
                        <a:rPr lang="fr-FR" dirty="0"/>
                        <a:t>Animée par R. LUCQUIAUD</a:t>
                      </a:r>
                    </a:p>
                  </a:txBody>
                  <a:tcPr/>
                </a:tc>
                <a:tc>
                  <a:txBody>
                    <a:bodyPr/>
                    <a:lstStyle/>
                    <a:p>
                      <a:r>
                        <a:rPr lang="fr-FR" dirty="0"/>
                        <a:t>Suffisamment de demandeurs ?</a:t>
                      </a:r>
                    </a:p>
                    <a:p>
                      <a:r>
                        <a:rPr lang="fr-FR" dirty="0"/>
                        <a:t>Relance clubs nécessaire</a:t>
                      </a:r>
                    </a:p>
                  </a:txBody>
                  <a:tcPr/>
                </a:tc>
                <a:tc>
                  <a:txBody>
                    <a:bodyPr/>
                    <a:lstStyle/>
                    <a:p>
                      <a:r>
                        <a:rPr lang="fr-FR" dirty="0"/>
                        <a:t>60 €</a:t>
                      </a:r>
                    </a:p>
                  </a:txBody>
                  <a:tcPr/>
                </a:tc>
                <a:extLst>
                  <a:ext uri="{0D108BD9-81ED-4DB2-BD59-A6C34878D82A}">
                    <a16:rowId xmlns:a16="http://schemas.microsoft.com/office/drawing/2014/main" val="3608147694"/>
                  </a:ext>
                </a:extLst>
              </a:tr>
              <a:tr h="370840">
                <a:tc>
                  <a:txBody>
                    <a:bodyPr/>
                    <a:lstStyle/>
                    <a:p>
                      <a:r>
                        <a:rPr lang="fr-FR" dirty="0"/>
                        <a:t>MANIABILITE ROUTE</a:t>
                      </a:r>
                    </a:p>
                    <a:p>
                      <a:r>
                        <a:rPr lang="fr-FR" dirty="0"/>
                        <a:t>( fiche N°24)</a:t>
                      </a:r>
                    </a:p>
                  </a:txBody>
                  <a:tcPr/>
                </a:tc>
                <a:tc>
                  <a:txBody>
                    <a:bodyPr/>
                    <a:lstStyle/>
                    <a:p>
                      <a:r>
                        <a:rPr lang="fr-FR" dirty="0"/>
                        <a:t>1 jour</a:t>
                      </a:r>
                    </a:p>
                    <a:p>
                      <a:r>
                        <a:rPr lang="fr-FR" dirty="0"/>
                        <a:t>5 octobre 2024</a:t>
                      </a:r>
                    </a:p>
                    <a:p>
                      <a:r>
                        <a:rPr lang="fr-FR" dirty="0"/>
                        <a:t>Lieu à définir</a:t>
                      </a:r>
                    </a:p>
                    <a:p>
                      <a:endParaRPr lang="fr-FR" dirty="0"/>
                    </a:p>
                    <a:p>
                      <a:r>
                        <a:rPr lang="fr-FR" dirty="0"/>
                        <a:t>Animation à préciser</a:t>
                      </a:r>
                    </a:p>
                  </a:txBody>
                  <a:tcPr/>
                </a:tc>
                <a:tc>
                  <a:txBody>
                    <a:bodyPr/>
                    <a:lstStyle/>
                    <a:p>
                      <a:r>
                        <a:rPr lang="fr-FR" dirty="0"/>
                        <a:t>Ouvert à tous licenciés </a:t>
                      </a:r>
                      <a:r>
                        <a:rPr lang="fr-FR" dirty="0" err="1"/>
                        <a:t>IdF</a:t>
                      </a:r>
                      <a:endParaRPr lang="fr-FR" dirty="0"/>
                    </a:p>
                    <a:p>
                      <a:endParaRPr lang="fr-FR" dirty="0"/>
                    </a:p>
                    <a:p>
                      <a:r>
                        <a:rPr lang="fr-FR" dirty="0"/>
                        <a:t>91 : 2 demandeurs</a:t>
                      </a:r>
                    </a:p>
                    <a:p>
                      <a:endParaRPr lang="fr-FR" dirty="0"/>
                    </a:p>
                    <a:p>
                      <a:r>
                        <a:rPr lang="fr-FR" dirty="0"/>
                        <a:t>Suffisamment de demandeurs ?</a:t>
                      </a:r>
                    </a:p>
                  </a:txBody>
                  <a:tcPr/>
                </a:tc>
                <a:tc>
                  <a:txBody>
                    <a:bodyPr/>
                    <a:lstStyle/>
                    <a:p>
                      <a:endParaRPr lang="fr-FR" dirty="0"/>
                    </a:p>
                  </a:txBody>
                  <a:tcPr/>
                </a:tc>
                <a:extLst>
                  <a:ext uri="{0D108BD9-81ED-4DB2-BD59-A6C34878D82A}">
                    <a16:rowId xmlns:a16="http://schemas.microsoft.com/office/drawing/2014/main" val="2010201724"/>
                  </a:ext>
                </a:extLst>
              </a:tr>
            </a:tbl>
          </a:graphicData>
        </a:graphic>
      </p:graphicFrame>
    </p:spTree>
    <p:extLst>
      <p:ext uri="{BB962C8B-B14F-4D97-AF65-F5344CB8AC3E}">
        <p14:creationId xmlns:p14="http://schemas.microsoft.com/office/powerpoint/2010/main" val="314640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 </a:t>
            </a:r>
            <a:r>
              <a:rPr lang="fr-FR" sz="2400" b="1" dirty="0">
                <a:solidFill>
                  <a:srgbClr val="FF0000"/>
                </a:solidFill>
              </a:rPr>
              <a:t>planifiés</a:t>
            </a:r>
            <a:r>
              <a:rPr lang="fr-FR" sz="2400" b="1" dirty="0"/>
              <a:t> </a:t>
            </a:r>
            <a:r>
              <a:rPr lang="fr-FR" sz="2400" b="1" dirty="0">
                <a:solidFill>
                  <a:srgbClr val="0033CC"/>
                </a:solidFill>
              </a:rPr>
              <a:t>en 2024</a:t>
            </a:r>
            <a:r>
              <a:rPr lang="fr-FR" sz="2400" dirty="0"/>
              <a:t>:</a:t>
            </a:r>
          </a:p>
          <a:p>
            <a:endParaRPr lang="fr-FR" sz="2400" dirty="0"/>
          </a:p>
          <a:p>
            <a:endParaRPr lang="fr-FR" sz="2400" dirty="0"/>
          </a:p>
          <a:p>
            <a:endParaRPr lang="fr-FR" sz="2400" dirty="0"/>
          </a:p>
          <a:p>
            <a:endParaRPr lang="fr-FR" sz="2400" dirty="0"/>
          </a:p>
          <a:p>
            <a:endParaRPr lang="fr-FR" sz="2400" dirty="0"/>
          </a:p>
          <a:p>
            <a:r>
              <a:rPr lang="fr-FR" sz="2400" b="1" dirty="0">
                <a:solidFill>
                  <a:srgbClr val="0033CC"/>
                </a:solidFill>
              </a:rPr>
              <a:t>Possibilité de s’inscrire par mail departement91-formation@ffvelo.fr</a:t>
            </a:r>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2294321677"/>
              </p:ext>
            </p:extLst>
          </p:nvPr>
        </p:nvGraphicFramePr>
        <p:xfrm>
          <a:off x="337625" y="1788810"/>
          <a:ext cx="11489673" cy="2108200"/>
        </p:xfrm>
        <a:graphic>
          <a:graphicData uri="http://schemas.openxmlformats.org/drawingml/2006/table">
            <a:tbl>
              <a:tblPr firstRow="1" bandRow="1">
                <a:tableStyleId>{5C22544A-7EE6-4342-B048-85BDC9FD1C3A}</a:tableStyleId>
              </a:tblPr>
              <a:tblGrid>
                <a:gridCol w="3094892">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Animation GPS GARMIN</a:t>
                      </a:r>
                      <a:endParaRPr lang="fr-FR" sz="1800" b="0" i="0" u="none" strike="noStrike" dirty="0">
                        <a:solidFill>
                          <a:schemeClr val="accent6">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 non enregistrée dans la base FFCT)</a:t>
                      </a:r>
                      <a:endParaRPr lang="fr-FR" dirty="0">
                        <a:solidFill>
                          <a:schemeClr val="accent6">
                            <a:lumMod val="75000"/>
                          </a:schemeClr>
                        </a:solidFill>
                      </a:endParaRPr>
                    </a:p>
                  </a:txBody>
                  <a:tcPr/>
                </a:tc>
                <a:tc>
                  <a:txBody>
                    <a:bodyPr/>
                    <a:lstStyle/>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1 jour</a:t>
                      </a:r>
                      <a:endParaRPr lang="fr-FR" sz="1800" b="0" i="0" u="none" strike="noStrike" dirty="0">
                        <a:solidFill>
                          <a:schemeClr val="accent6">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18 mai </a:t>
                      </a:r>
                    </a:p>
                    <a:p>
                      <a:pPr marL="0" algn="l" rtl="0" eaLnBrk="1" fontAlgn="t" latinLnBrk="0" hangingPunct="1">
                        <a:spcBef>
                          <a:spcPts val="0"/>
                        </a:spcBef>
                        <a:spcAft>
                          <a:spcPts val="0"/>
                        </a:spcAft>
                      </a:pPr>
                      <a:endParaRPr lang="fr-FR" sz="1800" b="0" i="0" u="none" strike="noStrike" dirty="0">
                        <a:solidFill>
                          <a:schemeClr val="accent6">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MDCS MENNECY</a:t>
                      </a:r>
                      <a:endParaRPr lang="fr-FR" sz="1800" b="0" i="0" u="none" strike="noStrike" dirty="0">
                        <a:solidFill>
                          <a:schemeClr val="accent6">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Animée par R.LUCQUIAUD</a:t>
                      </a:r>
                      <a:endParaRPr lang="fr-FR" sz="1800" b="0" i="0" u="none" strike="noStrike" dirty="0">
                        <a:solidFill>
                          <a:schemeClr val="accent6">
                            <a:lumMod val="75000"/>
                          </a:schemeClr>
                        </a:solidFill>
                        <a:effectLst/>
                        <a:latin typeface="Arial" panose="020B0604020202020204" pitchFamily="34" charset="0"/>
                      </a:endParaRPr>
                    </a:p>
                    <a:p>
                      <a:endParaRPr lang="fr-FR" dirty="0">
                        <a:solidFill>
                          <a:schemeClr val="accent6">
                            <a:lumMod val="75000"/>
                          </a:schemeClr>
                        </a:solidFill>
                      </a:endParaRPr>
                    </a:p>
                  </a:txBody>
                  <a:tcPr/>
                </a:tc>
                <a:tc>
                  <a:txBody>
                    <a:bodyPr/>
                    <a:lstStyle/>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9 inscrits ( 5 Palaiseau, 2 La Norville, 1 Morigny Champigny, </a:t>
                      </a:r>
                      <a:endParaRPr lang="fr-FR" sz="1800" b="0" i="0" u="none" strike="noStrike" dirty="0">
                        <a:solidFill>
                          <a:schemeClr val="accent6">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chemeClr val="accent6">
                              <a:lumMod val="75000"/>
                            </a:schemeClr>
                          </a:solidFill>
                          <a:effectLst/>
                          <a:latin typeface="Calibri" panose="020F0502020204030204" pitchFamily="34" charset="0"/>
                        </a:rPr>
                        <a:t>1 Bondoufle)</a:t>
                      </a:r>
                      <a:endParaRPr lang="fr-FR" sz="1800" b="0" i="0" u="none" strike="noStrike" dirty="0">
                        <a:solidFill>
                          <a:schemeClr val="accent6">
                            <a:lumMod val="75000"/>
                          </a:schemeClr>
                        </a:solidFill>
                        <a:effectLst/>
                        <a:latin typeface="Arial" panose="020B0604020202020204" pitchFamily="34" charset="0"/>
                      </a:endParaRPr>
                    </a:p>
                    <a:p>
                      <a:endParaRPr lang="fr-FR" dirty="0">
                        <a:solidFill>
                          <a:schemeClr val="accent6">
                            <a:lumMod val="75000"/>
                          </a:schemeClr>
                        </a:solidFill>
                      </a:endParaRPr>
                    </a:p>
                  </a:txBody>
                  <a:tcPr/>
                </a:tc>
                <a:tc>
                  <a:txBody>
                    <a:bodyPr/>
                    <a:lstStyle/>
                    <a:p>
                      <a:r>
                        <a:rPr lang="fr-FR" dirty="0">
                          <a:solidFill>
                            <a:schemeClr val="accent6">
                              <a:lumMod val="75000"/>
                            </a:schemeClr>
                          </a:solidFill>
                        </a:rPr>
                        <a:t>25 €</a:t>
                      </a:r>
                    </a:p>
                  </a:txBody>
                  <a:tcPr/>
                </a:tc>
                <a:extLst>
                  <a:ext uri="{0D108BD9-81ED-4DB2-BD59-A6C34878D82A}">
                    <a16:rowId xmlns:a16="http://schemas.microsoft.com/office/drawing/2014/main" val="2010201724"/>
                  </a:ext>
                </a:extLst>
              </a:tr>
            </a:tbl>
          </a:graphicData>
        </a:graphic>
      </p:graphicFrame>
    </p:spTree>
    <p:extLst>
      <p:ext uri="{BB962C8B-B14F-4D97-AF65-F5344CB8AC3E}">
        <p14:creationId xmlns:p14="http://schemas.microsoft.com/office/powerpoint/2010/main" val="47712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a:t>
            </a:r>
            <a:r>
              <a:rPr lang="fr-FR" sz="2400" b="1" dirty="0"/>
              <a:t> </a:t>
            </a:r>
            <a:r>
              <a:rPr lang="fr-FR" sz="2400" b="1" dirty="0">
                <a:solidFill>
                  <a:srgbClr val="FF0000"/>
                </a:solidFill>
              </a:rPr>
              <a:t>en cours d’organisation </a:t>
            </a:r>
            <a:r>
              <a:rPr lang="fr-FR" sz="2400" b="1" dirty="0">
                <a:solidFill>
                  <a:srgbClr val="0033CC"/>
                </a:solidFill>
              </a:rPr>
              <a:t>en 2024</a:t>
            </a:r>
            <a:r>
              <a:rPr lang="fr-FR" sz="2400" dirty="0"/>
              <a:t>:</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b="1" dirty="0">
                <a:solidFill>
                  <a:srgbClr val="0033CC"/>
                </a:solidFill>
              </a:rPr>
              <a:t>Possibilité de s’inscrire dans son espace licencié ( dates restent à préciser)</a:t>
            </a:r>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4023725821"/>
              </p:ext>
            </p:extLst>
          </p:nvPr>
        </p:nvGraphicFramePr>
        <p:xfrm>
          <a:off x="364704" y="1788810"/>
          <a:ext cx="11462594" cy="3571240"/>
        </p:xfrm>
        <a:graphic>
          <a:graphicData uri="http://schemas.openxmlformats.org/drawingml/2006/table">
            <a:tbl>
              <a:tblPr firstRow="1" bandRow="1">
                <a:tableStyleId>{5C22544A-7EE6-4342-B048-85BDC9FD1C3A}</a:tableStyleId>
              </a:tblPr>
              <a:tblGrid>
                <a:gridCol w="3067813">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r>
                        <a:rPr lang="fr-FR" dirty="0"/>
                        <a:t>DIRIGEANT </a:t>
                      </a:r>
                      <a:r>
                        <a:rPr lang="fr-FR" dirty="0" err="1"/>
                        <a:t>niv</a:t>
                      </a:r>
                      <a:r>
                        <a:rPr lang="fr-FR" dirty="0"/>
                        <a:t> I</a:t>
                      </a:r>
                    </a:p>
                  </a:txBody>
                  <a:tcPr/>
                </a:tc>
                <a:tc>
                  <a:txBody>
                    <a:bodyPr/>
                    <a:lstStyle/>
                    <a:p>
                      <a:r>
                        <a:rPr lang="fr-FR" dirty="0"/>
                        <a:t>1 jour</a:t>
                      </a:r>
                    </a:p>
                    <a:p>
                      <a:r>
                        <a:rPr lang="fr-FR" dirty="0"/>
                        <a:t>en sept / </a:t>
                      </a:r>
                      <a:r>
                        <a:rPr lang="fr-FR" dirty="0" err="1"/>
                        <a:t>oct</a:t>
                      </a:r>
                      <a:endParaRPr lang="fr-FR" dirty="0"/>
                    </a:p>
                    <a:p>
                      <a:endParaRPr lang="fr-FR" dirty="0"/>
                    </a:p>
                    <a:p>
                      <a:r>
                        <a:rPr lang="fr-FR" dirty="0"/>
                        <a:t>MDCS MENNECY</a:t>
                      </a:r>
                    </a:p>
                    <a:p>
                      <a:r>
                        <a:rPr lang="fr-FR" dirty="0"/>
                        <a:t>Animation à préciser</a:t>
                      </a:r>
                    </a:p>
                  </a:txBody>
                  <a:tcPr/>
                </a:tc>
                <a:tc>
                  <a:txBody>
                    <a:bodyPr/>
                    <a:lstStyle/>
                    <a:p>
                      <a:endParaRPr lang="fr-FR" dirty="0"/>
                    </a:p>
                  </a:txBody>
                  <a:tcPr/>
                </a:tc>
                <a:tc>
                  <a:txBody>
                    <a:bodyPr/>
                    <a:lstStyle/>
                    <a:p>
                      <a:r>
                        <a:rPr lang="fr-FR" dirty="0"/>
                        <a:t>30 €</a:t>
                      </a:r>
                    </a:p>
                  </a:txBody>
                  <a:tcPr/>
                </a:tc>
                <a:extLst>
                  <a:ext uri="{0D108BD9-81ED-4DB2-BD59-A6C34878D82A}">
                    <a16:rowId xmlns:a16="http://schemas.microsoft.com/office/drawing/2014/main" val="3647871367"/>
                  </a:ext>
                </a:extLst>
              </a:tr>
              <a:tr h="370840">
                <a:tc>
                  <a:txBody>
                    <a:bodyPr/>
                    <a:lstStyle/>
                    <a:p>
                      <a:r>
                        <a:rPr lang="fr-FR" dirty="0"/>
                        <a:t>PERFECTIONNEMENT à la MECANIQUE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Fiche N°21)</a:t>
                      </a:r>
                    </a:p>
                  </a:txBody>
                  <a:tcPr/>
                </a:tc>
                <a:tc>
                  <a:txBody>
                    <a:bodyPr/>
                    <a:lstStyle/>
                    <a:p>
                      <a:r>
                        <a:rPr lang="fr-FR" dirty="0"/>
                        <a:t>2 jours sur 2 samedis </a:t>
                      </a:r>
                    </a:p>
                    <a:p>
                      <a:r>
                        <a:rPr lang="fr-FR" dirty="0"/>
                        <a:t>à planifier avec le club de GIF sur Yvette</a:t>
                      </a:r>
                    </a:p>
                    <a:p>
                      <a:endParaRPr lang="fr-FR" dirty="0"/>
                    </a:p>
                    <a:p>
                      <a:r>
                        <a:rPr lang="fr-FR" dirty="0" err="1"/>
                        <a:t>Co-animation</a:t>
                      </a:r>
                      <a:r>
                        <a:rPr lang="fr-FR" dirty="0"/>
                        <a:t> CoDep91 et CCVC</a:t>
                      </a:r>
                    </a:p>
                  </a:txBody>
                  <a:tcPr/>
                </a:tc>
                <a:tc>
                  <a:txBody>
                    <a:bodyPr/>
                    <a:lstStyle/>
                    <a:p>
                      <a:r>
                        <a:rPr lang="fr-FR" dirty="0"/>
                        <a:t>5 clubs du 91 intéressés pour 13 demandeurs</a:t>
                      </a:r>
                    </a:p>
                    <a:p>
                      <a:endParaRPr lang="fr-FR" dirty="0"/>
                    </a:p>
                    <a:p>
                      <a:r>
                        <a:rPr lang="fr-FR" dirty="0"/>
                        <a:t>Programme et matériel à discuter avec l’encadrant prévu de GIF </a:t>
                      </a:r>
                    </a:p>
                  </a:txBody>
                  <a:tcPr/>
                </a:tc>
                <a:tc>
                  <a:txBody>
                    <a:bodyPr/>
                    <a:lstStyle/>
                    <a:p>
                      <a:r>
                        <a:rPr lang="fr-FR" dirty="0"/>
                        <a:t>60 €</a:t>
                      </a:r>
                    </a:p>
                  </a:txBody>
                  <a:tcPr/>
                </a:tc>
                <a:extLst>
                  <a:ext uri="{0D108BD9-81ED-4DB2-BD59-A6C34878D82A}">
                    <a16:rowId xmlns:a16="http://schemas.microsoft.com/office/drawing/2014/main" val="3055731299"/>
                  </a:ext>
                </a:extLst>
              </a:tr>
            </a:tbl>
          </a:graphicData>
        </a:graphic>
      </p:graphicFrame>
    </p:spTree>
    <p:extLst>
      <p:ext uri="{BB962C8B-B14F-4D97-AF65-F5344CB8AC3E}">
        <p14:creationId xmlns:p14="http://schemas.microsoft.com/office/powerpoint/2010/main" val="292335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a:t>
            </a:r>
            <a:r>
              <a:rPr lang="fr-FR" sz="2400" b="1" dirty="0"/>
              <a:t> </a:t>
            </a:r>
            <a:r>
              <a:rPr lang="fr-FR" sz="2400" b="1" dirty="0">
                <a:solidFill>
                  <a:srgbClr val="FF0000"/>
                </a:solidFill>
              </a:rPr>
              <a:t>en cours d’organisation </a:t>
            </a:r>
            <a:r>
              <a:rPr lang="fr-FR" sz="2400" b="1" dirty="0">
                <a:solidFill>
                  <a:srgbClr val="0033CC"/>
                </a:solidFill>
              </a:rPr>
              <a:t>en 2024</a:t>
            </a:r>
            <a:r>
              <a:rPr lang="fr-FR" sz="2400" dirty="0"/>
              <a:t>:</a:t>
            </a:r>
          </a:p>
          <a:p>
            <a:endParaRPr lang="fr-FR" sz="2400" dirty="0"/>
          </a:p>
          <a:p>
            <a:endParaRPr lang="fr-FR" sz="2400" dirty="0"/>
          </a:p>
          <a:p>
            <a:endParaRPr lang="fr-FR" sz="2400" dirty="0"/>
          </a:p>
          <a:p>
            <a:endParaRPr lang="fr-FR" sz="2400" dirty="0"/>
          </a:p>
          <a:p>
            <a:r>
              <a:rPr lang="fr-FR" sz="2400" b="1" dirty="0">
                <a:solidFill>
                  <a:srgbClr val="0033CC"/>
                </a:solidFill>
              </a:rPr>
              <a:t>En attente du retour du CoDep94</a:t>
            </a:r>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3452537302"/>
              </p:ext>
            </p:extLst>
          </p:nvPr>
        </p:nvGraphicFramePr>
        <p:xfrm>
          <a:off x="364704" y="1788810"/>
          <a:ext cx="11462594" cy="1559560"/>
        </p:xfrm>
        <a:graphic>
          <a:graphicData uri="http://schemas.openxmlformats.org/drawingml/2006/table">
            <a:tbl>
              <a:tblPr firstRow="1" bandRow="1">
                <a:tableStyleId>{5C22544A-7EE6-4342-B048-85BDC9FD1C3A}</a:tableStyleId>
              </a:tblPr>
              <a:tblGrid>
                <a:gridCol w="3067813">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r>
                        <a:rPr lang="fr-FR" dirty="0"/>
                        <a:t>INITIATEURS CLUB</a:t>
                      </a:r>
                    </a:p>
                    <a:p>
                      <a:r>
                        <a:rPr lang="fr-FR" dirty="0"/>
                        <a:t>( </a:t>
                      </a:r>
                      <a:r>
                        <a:rPr lang="fr-FR" dirty="0" err="1"/>
                        <a:t>Niv</a:t>
                      </a:r>
                      <a:r>
                        <a:rPr lang="fr-FR" dirty="0"/>
                        <a:t> 2 d’encadrement dans le club)</a:t>
                      </a:r>
                    </a:p>
                  </a:txBody>
                  <a:tcPr/>
                </a:tc>
                <a:tc>
                  <a:txBody>
                    <a:bodyPr/>
                    <a:lstStyle/>
                    <a:p>
                      <a:r>
                        <a:rPr lang="fr-FR" dirty="0"/>
                        <a:t> 4 jours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Organisateur : CoDep94</a:t>
                      </a:r>
                    </a:p>
                    <a:p>
                      <a:endParaRPr lang="fr-FR" dirty="0"/>
                    </a:p>
                  </a:txBody>
                  <a:tcPr/>
                </a:tc>
                <a:tc>
                  <a:txBody>
                    <a:bodyPr/>
                    <a:lstStyle/>
                    <a:p>
                      <a:r>
                        <a:rPr lang="fr-FR" dirty="0"/>
                        <a:t>2 demandeurs du 91</a:t>
                      </a:r>
                    </a:p>
                    <a:p>
                      <a:endParaRPr lang="fr-FR" dirty="0"/>
                    </a:p>
                    <a:p>
                      <a:endParaRPr lang="fr-FR" sz="2000" b="1" dirty="0"/>
                    </a:p>
                  </a:txBody>
                  <a:tcPr/>
                </a:tc>
                <a:tc>
                  <a:txBody>
                    <a:bodyPr/>
                    <a:lstStyle/>
                    <a:p>
                      <a:endParaRPr lang="fr-FR" dirty="0"/>
                    </a:p>
                  </a:txBody>
                  <a:tcPr/>
                </a:tc>
                <a:extLst>
                  <a:ext uri="{0D108BD9-81ED-4DB2-BD59-A6C34878D82A}">
                    <a16:rowId xmlns:a16="http://schemas.microsoft.com/office/drawing/2014/main" val="3170397288"/>
                  </a:ext>
                </a:extLst>
              </a:tr>
            </a:tbl>
          </a:graphicData>
        </a:graphic>
      </p:graphicFrame>
    </p:spTree>
    <p:extLst>
      <p:ext uri="{BB962C8B-B14F-4D97-AF65-F5344CB8AC3E}">
        <p14:creationId xmlns:p14="http://schemas.microsoft.com/office/powerpoint/2010/main" val="166011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Information </a:t>
            </a:r>
            <a:r>
              <a:rPr lang="fr-FR" sz="2400" dirty="0"/>
              <a:t>:</a:t>
            </a:r>
          </a:p>
          <a:p>
            <a:endParaRPr lang="fr-FR" sz="2400" dirty="0"/>
          </a:p>
          <a:p>
            <a:r>
              <a:rPr lang="fr-FR" sz="2400" b="1" dirty="0">
                <a:solidFill>
                  <a:srgbClr val="FF0000"/>
                </a:solidFill>
              </a:rPr>
              <a:t>Délégué Régional Formation </a:t>
            </a:r>
          </a:p>
          <a:p>
            <a:r>
              <a:rPr lang="fr-FR" sz="2400" b="1" dirty="0">
                <a:solidFill>
                  <a:srgbClr val="0033CC"/>
                </a:solidFill>
              </a:rPr>
              <a:t>Mission -France</a:t>
            </a:r>
          </a:p>
          <a:p>
            <a:endParaRPr lang="fr-FR" sz="2400" dirty="0"/>
          </a:p>
          <a:p>
            <a:r>
              <a:rPr lang="fr-FR" sz="2400" b="1" dirty="0">
                <a:solidFill>
                  <a:srgbClr val="0033CC"/>
                </a:solidFill>
              </a:rPr>
              <a:t>Notre DRF Claude DELAGE a démissionné</a:t>
            </a:r>
          </a:p>
          <a:p>
            <a:r>
              <a:rPr lang="fr-FR" sz="2400" b="1" dirty="0">
                <a:solidFill>
                  <a:srgbClr val="0033CC"/>
                </a:solidFill>
              </a:rPr>
              <a:t>Christophe DIVAN , DDF 78 assure l’intérim pour la fin de l’olympiade,</a:t>
            </a:r>
          </a:p>
          <a:p>
            <a:endParaRPr lang="fr-FR" sz="2400" dirty="0"/>
          </a:p>
          <a:p>
            <a:endParaRPr lang="fr-FR" sz="2400" dirty="0"/>
          </a:p>
          <a:p>
            <a:endParaRPr lang="fr-FR" sz="2400" dirty="0"/>
          </a:p>
          <a:p>
            <a:endParaRPr lang="fr-FR" sz="2400" dirty="0"/>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spTree>
    <p:extLst>
      <p:ext uri="{BB962C8B-B14F-4D97-AF65-F5344CB8AC3E}">
        <p14:creationId xmlns:p14="http://schemas.microsoft.com/office/powerpoint/2010/main" val="203795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Tourisme</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90741" y="1229360"/>
            <a:ext cx="10229274" cy="4700195"/>
          </a:xfrm>
        </p:spPr>
        <p:txBody>
          <a:bodyPr/>
          <a:lstStyle/>
          <a:p>
            <a:r>
              <a:rPr lang="fr-FR" sz="2400" b="1" dirty="0">
                <a:solidFill>
                  <a:srgbClr val="0033CC"/>
                </a:solidFill>
              </a:rPr>
              <a:t>Animations 2024</a:t>
            </a:r>
            <a:r>
              <a:rPr lang="fr-FR" sz="2400" dirty="0"/>
              <a:t>:</a:t>
            </a:r>
          </a:p>
          <a:p>
            <a:endParaRPr lang="fr-FR" sz="2400" dirty="0"/>
          </a:p>
          <a:p>
            <a:r>
              <a:rPr lang="fr-FR" sz="2400" b="1" dirty="0">
                <a:solidFill>
                  <a:srgbClr val="FF0000"/>
                </a:solidFill>
              </a:rPr>
              <a:t>Mai à Vélo</a:t>
            </a:r>
            <a:r>
              <a:rPr lang="fr-FR" sz="2400" dirty="0"/>
              <a:t>: 	</a:t>
            </a:r>
            <a:r>
              <a:rPr lang="fr-FR" sz="2400" b="1" dirty="0">
                <a:solidFill>
                  <a:schemeClr val="tx1"/>
                </a:solidFill>
              </a:rPr>
              <a:t>Organisation de cyclo-découvertes à prévoir et inscrire sur le calendrier fédéral. Ne pas attendre pour délai de validation, même si pas de besoin de déclaration en préfecture. </a:t>
            </a:r>
          </a:p>
          <a:p>
            <a:r>
              <a:rPr lang="fr-FR" sz="2400" b="1" dirty="0">
                <a:solidFill>
                  <a:schemeClr val="tx1"/>
                </a:solidFill>
              </a:rPr>
              <a:t>Cyclo-découvertes</a:t>
            </a:r>
            <a:r>
              <a:rPr lang="fr-FR" sz="2400" b="1" dirty="0"/>
              <a:t> </a:t>
            </a:r>
            <a:r>
              <a:rPr lang="fr-FR" sz="2400" b="1" dirty="0">
                <a:solidFill>
                  <a:srgbClr val="FF0000"/>
                </a:solidFill>
              </a:rPr>
              <a:t>Vivons Vélo</a:t>
            </a:r>
            <a:r>
              <a:rPr lang="fr-FR" sz="2400" dirty="0"/>
              <a:t>: </a:t>
            </a:r>
            <a:r>
              <a:rPr lang="fr-FR" sz="2400" b="1" dirty="0">
                <a:solidFill>
                  <a:schemeClr val="tx1"/>
                </a:solidFill>
              </a:rPr>
              <a:t>dates non encore connues</a:t>
            </a:r>
          </a:p>
          <a:p>
            <a:endParaRPr lang="fr-FR" sz="2400" dirty="0"/>
          </a:p>
          <a:p>
            <a:r>
              <a:rPr lang="fr-FR" sz="2400" b="1" dirty="0">
                <a:solidFill>
                  <a:schemeClr val="tx1"/>
                </a:solidFill>
              </a:rPr>
              <a:t>Week-End</a:t>
            </a:r>
            <a:r>
              <a:rPr lang="fr-FR" sz="2400" b="1" dirty="0"/>
              <a:t> </a:t>
            </a:r>
            <a:r>
              <a:rPr lang="fr-FR" sz="2400" b="1" dirty="0">
                <a:solidFill>
                  <a:srgbClr val="FF0000"/>
                </a:solidFill>
              </a:rPr>
              <a:t>Ligue à Vélo </a:t>
            </a:r>
            <a:r>
              <a:rPr lang="fr-FR" sz="2400" b="1" dirty="0">
                <a:solidFill>
                  <a:schemeClr val="tx1"/>
                </a:solidFill>
              </a:rPr>
              <a:t>fin Août à Milly-la-Forêt</a:t>
            </a:r>
            <a:r>
              <a:rPr lang="fr-FR" sz="2400" dirty="0"/>
              <a:t>: </a:t>
            </a:r>
            <a:r>
              <a:rPr lang="fr-FR" sz="2400" b="1" dirty="0">
                <a:solidFill>
                  <a:schemeClr val="tx1"/>
                </a:solidFill>
              </a:rPr>
              <a:t>prévu de faire les parcours autour de Milly route et VTT voir Gravel. </a:t>
            </a:r>
          </a:p>
          <a:p>
            <a:r>
              <a:rPr lang="fr-FR" sz="2400" dirty="0"/>
              <a:t> </a:t>
            </a:r>
          </a:p>
          <a:p>
            <a:r>
              <a:rPr lang="fr-FR" sz="2400" b="1" dirty="0">
                <a:solidFill>
                  <a:schemeClr val="tx1"/>
                </a:solidFill>
              </a:rPr>
              <a:t>Journée</a:t>
            </a:r>
            <a:r>
              <a:rPr lang="fr-FR" sz="2400" dirty="0"/>
              <a:t> </a:t>
            </a:r>
            <a:r>
              <a:rPr lang="fr-FR" sz="2400" b="1" dirty="0">
                <a:solidFill>
                  <a:srgbClr val="FF0000"/>
                </a:solidFill>
              </a:rPr>
              <a:t>Sport pour Tous </a:t>
            </a:r>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spTree>
    <p:extLst>
      <p:ext uri="{BB962C8B-B14F-4D97-AF65-F5344CB8AC3E}">
        <p14:creationId xmlns:p14="http://schemas.microsoft.com/office/powerpoint/2010/main" val="179797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VTT </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90741" y="1312727"/>
            <a:ext cx="10790606" cy="4500243"/>
          </a:xfrm>
        </p:spPr>
        <p:txBody>
          <a:bodyPr/>
          <a:lstStyle/>
          <a:p>
            <a:r>
              <a:rPr lang="fr-FR" sz="2400" b="1" dirty="0">
                <a:solidFill>
                  <a:srgbClr val="0033CC"/>
                </a:solidFill>
              </a:rPr>
              <a:t>Relation avec l’ONF</a:t>
            </a:r>
          </a:p>
          <a:p>
            <a:r>
              <a:rPr lang="fr-FR" sz="2400" b="1" dirty="0">
                <a:solidFill>
                  <a:srgbClr val="0033CC"/>
                </a:solidFill>
              </a:rPr>
              <a:t>Base VTT Milly-La-Forêt</a:t>
            </a:r>
          </a:p>
          <a:p>
            <a:r>
              <a:rPr lang="fr-FR" sz="2400" b="1" dirty="0">
                <a:solidFill>
                  <a:schemeClr val="tx1"/>
                </a:solidFill>
              </a:rPr>
              <a:t>Inauguration: le 15 juin 2024 à 14h00</a:t>
            </a:r>
          </a:p>
          <a:p>
            <a:r>
              <a:rPr lang="fr-FR" sz="2400" b="1" i="1" dirty="0">
                <a:solidFill>
                  <a:schemeClr val="tx1"/>
                </a:solidFill>
              </a:rPr>
              <a:t>Le matin </a:t>
            </a:r>
            <a:r>
              <a:rPr lang="fr-FR" sz="2400" b="1" dirty="0">
                <a:solidFill>
                  <a:schemeClr val="tx1"/>
                </a:solidFill>
              </a:rPr>
              <a:t>rando VTT au départ de la Halle de Milly</a:t>
            </a:r>
          </a:p>
          <a:p>
            <a:r>
              <a:rPr lang="fr-FR" sz="2400" b="1" dirty="0">
                <a:solidFill>
                  <a:schemeClr val="tx1"/>
                </a:solidFill>
              </a:rPr>
              <a:t>2 circuits proposés Vallée de l’Ecole et le plateau agricole </a:t>
            </a:r>
          </a:p>
          <a:p>
            <a:r>
              <a:rPr lang="fr-FR" sz="2400" b="1" i="1" dirty="0">
                <a:solidFill>
                  <a:schemeClr val="tx1"/>
                </a:solidFill>
              </a:rPr>
              <a:t>L’après-midi</a:t>
            </a:r>
            <a:r>
              <a:rPr lang="fr-FR" sz="2400" b="1" dirty="0">
                <a:solidFill>
                  <a:schemeClr val="tx1"/>
                </a:solidFill>
              </a:rPr>
              <a:t> randonnée famille jusque Courances et retour via le </a:t>
            </a:r>
            <a:r>
              <a:rPr lang="fr-FR" sz="2400" b="1" dirty="0" err="1">
                <a:solidFill>
                  <a:schemeClr val="tx1"/>
                </a:solidFill>
              </a:rPr>
              <a:t>Cyclop</a:t>
            </a:r>
            <a:r>
              <a:rPr lang="fr-FR" sz="2400" b="1" dirty="0">
                <a:solidFill>
                  <a:schemeClr val="tx1"/>
                </a:solidFill>
              </a:rPr>
              <a:t>,</a:t>
            </a:r>
          </a:p>
          <a:p>
            <a:r>
              <a:rPr lang="fr-FR" sz="2400" b="1" dirty="0">
                <a:solidFill>
                  <a:schemeClr val="tx1"/>
                </a:solidFill>
              </a:rPr>
              <a:t>Partenariat avec l’association Osez le Vélo à Milly</a:t>
            </a:r>
            <a:r>
              <a:rPr lang="fr-FR" sz="2400" dirty="0"/>
              <a:t>. </a:t>
            </a:r>
          </a:p>
          <a:p>
            <a:r>
              <a:rPr lang="fr-FR" sz="2400" b="1" dirty="0">
                <a:solidFill>
                  <a:srgbClr val="0033CC"/>
                </a:solidFill>
              </a:rPr>
              <a:t>Etampes</a:t>
            </a:r>
            <a:r>
              <a:rPr lang="fr-FR" sz="2400" dirty="0">
                <a:solidFill>
                  <a:srgbClr val="0033CC"/>
                </a:solidFill>
              </a:rPr>
              <a:t> </a:t>
            </a:r>
            <a:endParaRPr lang="fr-FR" sz="2400" dirty="0"/>
          </a:p>
          <a:p>
            <a:r>
              <a:rPr lang="fr-FR" sz="2400" b="1" dirty="0">
                <a:solidFill>
                  <a:srgbClr val="0033CC"/>
                </a:solidFill>
              </a:rPr>
              <a:t>Tour VTT</a:t>
            </a:r>
            <a:r>
              <a:rPr lang="fr-FR" sz="2400" dirty="0"/>
              <a:t>: </a:t>
            </a:r>
            <a:r>
              <a:rPr lang="fr-FR" sz="2400" b="1" dirty="0">
                <a:solidFill>
                  <a:schemeClr val="tx1"/>
                </a:solidFill>
              </a:rPr>
              <a:t>validation des traces pour inauguration été 2024</a:t>
            </a:r>
          </a:p>
          <a:p>
            <a:endParaRPr lang="fr-FR" sz="2400" dirty="0"/>
          </a:p>
        </p:txBody>
      </p:sp>
      <p:grpSp>
        <p:nvGrpSpPr>
          <p:cNvPr id="5" name="Group 7">
            <a:extLst>
              <a:ext uri="{FF2B5EF4-FFF2-40B4-BE49-F238E27FC236}">
                <a16:creationId xmlns:a16="http://schemas.microsoft.com/office/drawing/2014/main" id="{33F4B3C7-6503-6ED8-E913-515006B73E0F}"/>
              </a:ext>
            </a:extLst>
          </p:cNvPr>
          <p:cNvGrpSpPr>
            <a:grpSpLocks/>
          </p:cNvGrpSpPr>
          <p:nvPr/>
        </p:nvGrpSpPr>
        <p:grpSpPr bwMode="auto">
          <a:xfrm>
            <a:off x="10891838" y="5564776"/>
            <a:ext cx="1191305" cy="1175657"/>
            <a:chOff x="510" y="1474"/>
            <a:chExt cx="2282" cy="1514"/>
          </a:xfrm>
        </p:grpSpPr>
        <p:pic>
          <p:nvPicPr>
            <p:cNvPr id="6" name="Picture 8">
              <a:extLst>
                <a:ext uri="{FF2B5EF4-FFF2-40B4-BE49-F238E27FC236}">
                  <a16:creationId xmlns:a16="http://schemas.microsoft.com/office/drawing/2014/main" id="{4023F7A9-F914-738F-B0CA-B02B0FDF5723}"/>
                </a:ext>
              </a:extLst>
            </p:cNvPr>
            <p:cNvPicPr>
              <a:picLocks noChangeAspect="1" noChangeArrowheads="1"/>
            </p:cNvPicPr>
            <p:nvPr/>
          </p:nvPicPr>
          <p:blipFill>
            <a:blip r:embed="rId2"/>
            <a:srcRect/>
            <a:stretch>
              <a:fillRect/>
            </a:stretch>
          </p:blipFill>
          <p:spPr bwMode="auto">
            <a:xfrm>
              <a:off x="1358" y="1474"/>
              <a:ext cx="1434" cy="1514"/>
            </a:xfrm>
            <a:prstGeom prst="rect">
              <a:avLst/>
            </a:prstGeom>
            <a:noFill/>
            <a:ln w="9525">
              <a:noFill/>
              <a:miter lim="800000"/>
              <a:headEnd/>
              <a:tailEnd/>
            </a:ln>
          </p:spPr>
        </p:pic>
        <p:pic>
          <p:nvPicPr>
            <p:cNvPr id="8" name="Picture 9">
              <a:extLst>
                <a:ext uri="{FF2B5EF4-FFF2-40B4-BE49-F238E27FC236}">
                  <a16:creationId xmlns:a16="http://schemas.microsoft.com/office/drawing/2014/main" id="{FDFC321D-4D1A-6947-D567-83BD7ABAF415}"/>
                </a:ext>
              </a:extLst>
            </p:cNvPr>
            <p:cNvPicPr>
              <a:picLocks noChangeAspect="1" noChangeArrowheads="1"/>
            </p:cNvPicPr>
            <p:nvPr/>
          </p:nvPicPr>
          <p:blipFill>
            <a:blip r:embed="rId3"/>
            <a:srcRect/>
            <a:stretch>
              <a:fillRect/>
            </a:stretch>
          </p:blipFill>
          <p:spPr bwMode="auto">
            <a:xfrm>
              <a:off x="510" y="1474"/>
              <a:ext cx="1434" cy="1514"/>
            </a:xfrm>
            <a:prstGeom prst="rect">
              <a:avLst/>
            </a:prstGeom>
            <a:noFill/>
            <a:ln w="9525">
              <a:noFill/>
              <a:miter lim="800000"/>
              <a:headEnd/>
              <a:tailEnd/>
            </a:ln>
          </p:spPr>
        </p:pic>
      </p:grpSp>
    </p:spTree>
    <p:extLst>
      <p:ext uri="{BB962C8B-B14F-4D97-AF65-F5344CB8AC3E}">
        <p14:creationId xmlns:p14="http://schemas.microsoft.com/office/powerpoint/2010/main" val="149766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GRAVEL </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90741" y="1261839"/>
            <a:ext cx="10943791" cy="4573760"/>
          </a:xfrm>
        </p:spPr>
        <p:txBody>
          <a:bodyPr/>
          <a:lstStyle/>
          <a:p>
            <a:r>
              <a:rPr lang="fr-FR" sz="2400" b="1" dirty="0">
                <a:solidFill>
                  <a:srgbClr val="0033CC"/>
                </a:solidFill>
              </a:rPr>
              <a:t>Création d’une commission GRAVEL </a:t>
            </a:r>
          </a:p>
          <a:p>
            <a:r>
              <a:rPr lang="fr-FR" sz="2400" b="1" dirty="0">
                <a:solidFill>
                  <a:schemeClr val="tx1"/>
                </a:solidFill>
              </a:rPr>
              <a:t>Référent: Jean Luc LECUYER</a:t>
            </a:r>
          </a:p>
          <a:p>
            <a:endParaRPr lang="fr-FR" sz="2400" b="1" dirty="0">
              <a:solidFill>
                <a:schemeClr val="tx1"/>
              </a:solidFill>
            </a:endParaRPr>
          </a:p>
          <a:p>
            <a:r>
              <a:rPr lang="fr-FR" sz="2400" b="1" u="sng" dirty="0">
                <a:solidFill>
                  <a:schemeClr val="tx1"/>
                </a:solidFill>
              </a:rPr>
              <a:t>Objectifs de la Commission:</a:t>
            </a:r>
          </a:p>
          <a:p>
            <a:r>
              <a:rPr lang="fr-FR" sz="2400" b="1" dirty="0">
                <a:solidFill>
                  <a:schemeClr val="tx1"/>
                </a:solidFill>
              </a:rPr>
              <a:t>- être support aux clubs pour développer l’activité Gravel dans le 91 (dont organisation de manifestations: randonnées, cyclo-découvertes Gravel, création de circuits…),</a:t>
            </a:r>
          </a:p>
          <a:p>
            <a:r>
              <a:rPr lang="fr-FR" sz="2400" b="1" dirty="0">
                <a:solidFill>
                  <a:schemeClr val="tx1"/>
                </a:solidFill>
              </a:rPr>
              <a:t>- proposer des activités au niveau du CODEP91 (via les bases VTT notamment, participations à évènements…) et au niveau du COREG </a:t>
            </a:r>
            <a:r>
              <a:rPr lang="fr-FR" sz="2400" b="1" dirty="0" err="1">
                <a:solidFill>
                  <a:schemeClr val="tx1"/>
                </a:solidFill>
              </a:rPr>
              <a:t>IdF</a:t>
            </a:r>
            <a:r>
              <a:rPr lang="fr-FR" sz="2400" b="1" dirty="0">
                <a:solidFill>
                  <a:schemeClr val="tx1"/>
                </a:solidFill>
              </a:rPr>
              <a:t>,</a:t>
            </a:r>
          </a:p>
          <a:p>
            <a:r>
              <a:rPr lang="fr-FR" sz="2400" b="1" dirty="0">
                <a:solidFill>
                  <a:schemeClr val="tx1"/>
                </a:solidFill>
              </a:rPr>
              <a:t>- mise à disposition de traces sur Vélo en France,</a:t>
            </a:r>
          </a:p>
          <a:p>
            <a:r>
              <a:rPr lang="fr-FR" sz="2400" b="1" dirty="0">
                <a:solidFill>
                  <a:schemeClr val="tx1"/>
                </a:solidFill>
                <a:sym typeface="Wingdings" panose="05000000000000000000" pitchFamily="2" charset="2"/>
              </a:rPr>
              <a:t> j’attends aussi les propositions de chacun/e.</a:t>
            </a:r>
            <a:endParaRPr lang="fr-FR" sz="2400" b="1" dirty="0">
              <a:solidFill>
                <a:schemeClr val="tx1"/>
              </a:solidFill>
            </a:endParaRPr>
          </a:p>
          <a:p>
            <a:endParaRPr lang="fr-FR" sz="2400" dirty="0"/>
          </a:p>
        </p:txBody>
      </p:sp>
      <p:grpSp>
        <p:nvGrpSpPr>
          <p:cNvPr id="5" name="Group 7">
            <a:extLst>
              <a:ext uri="{FF2B5EF4-FFF2-40B4-BE49-F238E27FC236}">
                <a16:creationId xmlns:a16="http://schemas.microsoft.com/office/drawing/2014/main" id="{33F4B3C7-6503-6ED8-E913-515006B73E0F}"/>
              </a:ext>
            </a:extLst>
          </p:cNvPr>
          <p:cNvGrpSpPr>
            <a:grpSpLocks/>
          </p:cNvGrpSpPr>
          <p:nvPr/>
        </p:nvGrpSpPr>
        <p:grpSpPr bwMode="auto">
          <a:xfrm>
            <a:off x="10891838" y="5564776"/>
            <a:ext cx="1191305" cy="1175657"/>
            <a:chOff x="510" y="1474"/>
            <a:chExt cx="2282" cy="1514"/>
          </a:xfrm>
        </p:grpSpPr>
        <p:pic>
          <p:nvPicPr>
            <p:cNvPr id="6" name="Picture 8">
              <a:extLst>
                <a:ext uri="{FF2B5EF4-FFF2-40B4-BE49-F238E27FC236}">
                  <a16:creationId xmlns:a16="http://schemas.microsoft.com/office/drawing/2014/main" id="{4023F7A9-F914-738F-B0CA-B02B0FDF5723}"/>
                </a:ext>
              </a:extLst>
            </p:cNvPr>
            <p:cNvPicPr>
              <a:picLocks noChangeAspect="1" noChangeArrowheads="1"/>
            </p:cNvPicPr>
            <p:nvPr/>
          </p:nvPicPr>
          <p:blipFill>
            <a:blip r:embed="rId2"/>
            <a:srcRect/>
            <a:stretch>
              <a:fillRect/>
            </a:stretch>
          </p:blipFill>
          <p:spPr bwMode="auto">
            <a:xfrm>
              <a:off x="1358" y="1474"/>
              <a:ext cx="1434" cy="1514"/>
            </a:xfrm>
            <a:prstGeom prst="rect">
              <a:avLst/>
            </a:prstGeom>
            <a:noFill/>
            <a:ln w="9525">
              <a:noFill/>
              <a:miter lim="800000"/>
              <a:headEnd/>
              <a:tailEnd/>
            </a:ln>
          </p:spPr>
        </p:pic>
        <p:pic>
          <p:nvPicPr>
            <p:cNvPr id="8" name="Picture 9">
              <a:extLst>
                <a:ext uri="{FF2B5EF4-FFF2-40B4-BE49-F238E27FC236}">
                  <a16:creationId xmlns:a16="http://schemas.microsoft.com/office/drawing/2014/main" id="{FDFC321D-4D1A-6947-D567-83BD7ABAF415}"/>
                </a:ext>
              </a:extLst>
            </p:cNvPr>
            <p:cNvPicPr>
              <a:picLocks noChangeAspect="1" noChangeArrowheads="1"/>
            </p:cNvPicPr>
            <p:nvPr/>
          </p:nvPicPr>
          <p:blipFill>
            <a:blip r:embed="rId3"/>
            <a:srcRect/>
            <a:stretch>
              <a:fillRect/>
            </a:stretch>
          </p:blipFill>
          <p:spPr bwMode="auto">
            <a:xfrm>
              <a:off x="510" y="1474"/>
              <a:ext cx="1434" cy="1514"/>
            </a:xfrm>
            <a:prstGeom prst="rect">
              <a:avLst/>
            </a:prstGeom>
            <a:noFill/>
            <a:ln w="9525">
              <a:noFill/>
              <a:miter lim="800000"/>
              <a:headEnd/>
              <a:tailEnd/>
            </a:ln>
          </p:spPr>
        </p:pic>
      </p:grpSp>
    </p:spTree>
    <p:extLst>
      <p:ext uri="{BB962C8B-B14F-4D97-AF65-F5344CB8AC3E}">
        <p14:creationId xmlns:p14="http://schemas.microsoft.com/office/powerpoint/2010/main" val="36335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Subventions</a:t>
            </a:r>
          </a:p>
        </p:txBody>
      </p:sp>
      <p:sp>
        <p:nvSpPr>
          <p:cNvPr id="3" name="ZoneTexte 2">
            <a:extLst>
              <a:ext uri="{FF2B5EF4-FFF2-40B4-BE49-F238E27FC236}">
                <a16:creationId xmlns:a16="http://schemas.microsoft.com/office/drawing/2014/main" id="{157BD4F8-52FD-D723-45A7-DADEFC86B96D}"/>
              </a:ext>
            </a:extLst>
          </p:cNvPr>
          <p:cNvSpPr txBox="1"/>
          <p:nvPr/>
        </p:nvSpPr>
        <p:spPr>
          <a:xfrm>
            <a:off x="390741" y="1039739"/>
            <a:ext cx="10200640" cy="3046988"/>
          </a:xfrm>
          <a:prstGeom prst="rect">
            <a:avLst/>
          </a:prstGeom>
          <a:noFill/>
        </p:spPr>
        <p:txBody>
          <a:bodyPr wrap="square" rtlCol="0">
            <a:spAutoFit/>
          </a:bodyPr>
          <a:lstStyle/>
          <a:p>
            <a:r>
              <a:rPr lang="fr-FR" sz="2400" b="1" dirty="0">
                <a:solidFill>
                  <a:srgbClr val="0033CC"/>
                </a:solidFill>
              </a:rPr>
              <a:t>Aides sur Actions Fédérales</a:t>
            </a:r>
          </a:p>
          <a:p>
            <a:endParaRPr lang="fr-FR" sz="2400" dirty="0"/>
          </a:p>
          <a:p>
            <a:r>
              <a:rPr lang="fr-FR" sz="2400" b="1" u="sng" dirty="0"/>
              <a:t>4 axes d’actions</a:t>
            </a:r>
          </a:p>
          <a:p>
            <a:endParaRPr lang="fr-FR" sz="2400" b="1" dirty="0"/>
          </a:p>
          <a:p>
            <a:r>
              <a:rPr lang="fr-FR" sz="2400" b="1" dirty="0"/>
              <a:t>A: Organisation manifestations</a:t>
            </a:r>
          </a:p>
          <a:p>
            <a:r>
              <a:rPr lang="fr-FR" sz="2400" b="1" dirty="0"/>
              <a:t>B: Vie du Club</a:t>
            </a:r>
          </a:p>
          <a:p>
            <a:r>
              <a:rPr lang="fr-FR" sz="2400" b="1" dirty="0"/>
              <a:t>C: Promotion du cyclotourisme</a:t>
            </a:r>
          </a:p>
          <a:p>
            <a:r>
              <a:rPr lang="fr-FR" sz="2400" b="1" dirty="0"/>
              <a:t>D: Engagement bénévole</a:t>
            </a:r>
          </a:p>
        </p:txBody>
      </p:sp>
      <p:graphicFrame>
        <p:nvGraphicFramePr>
          <p:cNvPr id="9" name="Objet 8">
            <a:extLst>
              <a:ext uri="{FF2B5EF4-FFF2-40B4-BE49-F238E27FC236}">
                <a16:creationId xmlns:a16="http://schemas.microsoft.com/office/drawing/2014/main" id="{8A068D81-A8AF-2439-5032-61D3BA880AD7}"/>
              </a:ext>
            </a:extLst>
          </p:cNvPr>
          <p:cNvGraphicFramePr>
            <a:graphicFrameLocks noChangeAspect="1"/>
          </p:cNvGraphicFramePr>
          <p:nvPr>
            <p:extLst>
              <p:ext uri="{D42A27DB-BD31-4B8C-83A1-F6EECF244321}">
                <p14:modId xmlns:p14="http://schemas.microsoft.com/office/powerpoint/2010/main" val="1486226042"/>
              </p:ext>
            </p:extLst>
          </p:nvPr>
        </p:nvGraphicFramePr>
        <p:xfrm>
          <a:off x="4460241" y="546936"/>
          <a:ext cx="4866640" cy="5415295"/>
        </p:xfrm>
        <a:graphic>
          <a:graphicData uri="http://schemas.openxmlformats.org/presentationml/2006/ole">
            <mc:AlternateContent xmlns:mc="http://schemas.openxmlformats.org/markup-compatibility/2006">
              <mc:Choice xmlns:v="urn:schemas-microsoft-com:vml" Requires="v">
                <p:oleObj spid="_x0000_s1026" name="Worksheet" r:id="rId3" imgW="3253563" imgH="3619318" progId="Excel.Sheet.12">
                  <p:embed/>
                </p:oleObj>
              </mc:Choice>
              <mc:Fallback>
                <p:oleObj name="Worksheet" r:id="rId3" imgW="3253563" imgH="3619318" progId="Excel.Sheet.12">
                  <p:embed/>
                  <p:pic>
                    <p:nvPicPr>
                      <p:cNvPr id="9" name="Objet 8">
                        <a:extLst>
                          <a:ext uri="{FF2B5EF4-FFF2-40B4-BE49-F238E27FC236}">
                            <a16:creationId xmlns:a16="http://schemas.microsoft.com/office/drawing/2014/main" id="{8A068D81-A8AF-2439-5032-61D3BA880AD7}"/>
                          </a:ext>
                        </a:extLst>
                      </p:cNvPr>
                      <p:cNvPicPr/>
                      <p:nvPr/>
                    </p:nvPicPr>
                    <p:blipFill>
                      <a:blip r:embed="rId4"/>
                      <a:stretch>
                        <a:fillRect/>
                      </a:stretch>
                    </p:blipFill>
                    <p:spPr>
                      <a:xfrm>
                        <a:off x="4460241" y="546936"/>
                        <a:ext cx="4866640" cy="5415295"/>
                      </a:xfrm>
                      <a:prstGeom prst="rect">
                        <a:avLst/>
                      </a:prstGeom>
                    </p:spPr>
                  </p:pic>
                </p:oleObj>
              </mc:Fallback>
            </mc:AlternateContent>
          </a:graphicData>
        </a:graphic>
      </p:graphicFrame>
    </p:spTree>
    <p:extLst>
      <p:ext uri="{BB962C8B-B14F-4D97-AF65-F5344CB8AC3E}">
        <p14:creationId xmlns:p14="http://schemas.microsoft.com/office/powerpoint/2010/main" val="271755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Ordre du Jour </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2" y="1039739"/>
            <a:ext cx="10963697" cy="4971096"/>
          </a:xfrm>
        </p:spPr>
        <p:txBody>
          <a:bodyPr/>
          <a:lstStyle/>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1/ Les Retrouvailles – retour sur les résultats</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2/ Commission Jeunes : le Critérium départemental à Yerres – résultats et commentaires</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3/ Commission Féminines : sorties envisagées en 2024 – Ensemble à Vélo 1er et 2 juin 2024</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4/ Commission Formation : présentation de tous les stages possibles – le SRAV</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5/ Commission Tourisme : Mai à Vélo et Vivons Vélo</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6/ Commission VTT : </a:t>
            </a:r>
            <a:r>
              <a:rPr lang="fr-FR" sz="2200" b="1" dirty="0">
                <a:solidFill>
                  <a:srgbClr val="0033CC"/>
                </a:solidFill>
                <a:latin typeface="Times New Roman" panose="02020603050405020304" pitchFamily="18" charset="0"/>
              </a:rPr>
              <a:t>relation avec l’ONF – infos bases Vtt</a:t>
            </a:r>
            <a:endParaRPr lang="fr-FR" sz="2200" b="1" i="0" dirty="0">
              <a:solidFill>
                <a:srgbClr val="0033CC"/>
              </a:solidFill>
              <a:effectLst/>
              <a:latin typeface="Times New Roman" panose="02020603050405020304" pitchFamily="18" charset="0"/>
            </a:endParaRP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7/ Création d’une commission Gravel au CoDep91</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8/ Subventions : présentation des actions fédérales ouvrant droit à bilan sur action – ANS</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9/ Préparation du calendrier 2025</a:t>
            </a:r>
          </a:p>
          <a:p>
            <a:pPr algn="l">
              <a:lnSpc>
                <a:spcPct val="100000"/>
              </a:lnSpc>
              <a:spcBef>
                <a:spcPts val="600"/>
              </a:spcBef>
              <a:spcAft>
                <a:spcPts val="600"/>
              </a:spcAft>
            </a:pPr>
            <a:r>
              <a:rPr lang="fr-FR" sz="2200" b="1" i="0" dirty="0">
                <a:solidFill>
                  <a:srgbClr val="0033CC"/>
                </a:solidFill>
                <a:effectLst/>
                <a:latin typeface="Times New Roman" panose="02020603050405020304" pitchFamily="18" charset="0"/>
              </a:rPr>
              <a:t>10/ Questions diverses</a:t>
            </a:r>
          </a:p>
          <a:p>
            <a:endParaRPr lang="fr-FR" sz="1200" dirty="0"/>
          </a:p>
        </p:txBody>
      </p:sp>
      <p:pic>
        <p:nvPicPr>
          <p:cNvPr id="6" name="Picture 7">
            <a:hlinkClick r:id="" action="ppaction://noaction"/>
            <a:extLst>
              <a:ext uri="{FF2B5EF4-FFF2-40B4-BE49-F238E27FC236}">
                <a16:creationId xmlns:a16="http://schemas.microsoft.com/office/drawing/2014/main" id="{B9746CB7-E30D-0A06-E73C-BA1C37660E89}"/>
              </a:ext>
            </a:extLst>
          </p:cNvPr>
          <p:cNvPicPr>
            <a:picLocks noChangeAspect="1" noChangeArrowheads="1"/>
          </p:cNvPicPr>
          <p:nvPr/>
        </p:nvPicPr>
        <p:blipFill>
          <a:blip r:embed="rId2"/>
          <a:srcRect/>
          <a:stretch>
            <a:fillRect/>
          </a:stretch>
        </p:blipFill>
        <p:spPr bwMode="auto">
          <a:xfrm>
            <a:off x="10822759" y="5590902"/>
            <a:ext cx="1270632" cy="1122408"/>
          </a:xfrm>
          <a:prstGeom prst="rect">
            <a:avLst/>
          </a:prstGeom>
          <a:noFill/>
          <a:ln w="9525">
            <a:noFill/>
            <a:miter lim="800000"/>
            <a:headEnd/>
            <a:tailEnd/>
          </a:ln>
        </p:spPr>
      </p:pic>
    </p:spTree>
    <p:extLst>
      <p:ext uri="{BB962C8B-B14F-4D97-AF65-F5344CB8AC3E}">
        <p14:creationId xmlns:p14="http://schemas.microsoft.com/office/powerpoint/2010/main" val="236791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Subventions</a:t>
            </a:r>
          </a:p>
        </p:txBody>
      </p:sp>
      <p:sp>
        <p:nvSpPr>
          <p:cNvPr id="3" name="ZoneTexte 2">
            <a:extLst>
              <a:ext uri="{FF2B5EF4-FFF2-40B4-BE49-F238E27FC236}">
                <a16:creationId xmlns:a16="http://schemas.microsoft.com/office/drawing/2014/main" id="{157BD4F8-52FD-D723-45A7-DADEFC86B96D}"/>
              </a:ext>
            </a:extLst>
          </p:cNvPr>
          <p:cNvSpPr txBox="1"/>
          <p:nvPr/>
        </p:nvSpPr>
        <p:spPr>
          <a:xfrm>
            <a:off x="390741" y="1039739"/>
            <a:ext cx="10200640" cy="830997"/>
          </a:xfrm>
          <a:prstGeom prst="rect">
            <a:avLst/>
          </a:prstGeom>
          <a:noFill/>
        </p:spPr>
        <p:txBody>
          <a:bodyPr wrap="square" rtlCol="0">
            <a:spAutoFit/>
          </a:bodyPr>
          <a:lstStyle/>
          <a:p>
            <a:r>
              <a:rPr lang="fr-FR" sz="2400" b="1" dirty="0">
                <a:solidFill>
                  <a:srgbClr val="0033CC"/>
                </a:solidFill>
              </a:rPr>
              <a:t>Aides sur Actions Fédérales </a:t>
            </a:r>
          </a:p>
          <a:p>
            <a:endParaRPr lang="fr-FR" sz="2400" dirty="0"/>
          </a:p>
        </p:txBody>
      </p:sp>
      <p:graphicFrame>
        <p:nvGraphicFramePr>
          <p:cNvPr id="4" name="Objet 3">
            <a:extLst>
              <a:ext uri="{FF2B5EF4-FFF2-40B4-BE49-F238E27FC236}">
                <a16:creationId xmlns:a16="http://schemas.microsoft.com/office/drawing/2014/main" id="{201F53B6-034E-2EE6-7698-3F9EF429E90A}"/>
              </a:ext>
            </a:extLst>
          </p:cNvPr>
          <p:cNvGraphicFramePr>
            <a:graphicFrameLocks noChangeAspect="1"/>
          </p:cNvGraphicFramePr>
          <p:nvPr>
            <p:extLst>
              <p:ext uri="{D42A27DB-BD31-4B8C-83A1-F6EECF244321}">
                <p14:modId xmlns:p14="http://schemas.microsoft.com/office/powerpoint/2010/main" val="2723175323"/>
              </p:ext>
            </p:extLst>
          </p:nvPr>
        </p:nvGraphicFramePr>
        <p:xfrm>
          <a:off x="1286817" y="1702728"/>
          <a:ext cx="4230063" cy="4271352"/>
        </p:xfrm>
        <a:graphic>
          <a:graphicData uri="http://schemas.openxmlformats.org/presentationml/2006/ole">
            <mc:AlternateContent xmlns:mc="http://schemas.openxmlformats.org/markup-compatibility/2006">
              <mc:Choice xmlns:v="urn:schemas-microsoft-com:vml" Requires="v">
                <p:oleObj spid="_x0000_s2050" name="Worksheet" r:id="rId3" imgW="3253563" imgH="3284165" progId="Excel.Sheet.12">
                  <p:embed/>
                </p:oleObj>
              </mc:Choice>
              <mc:Fallback>
                <p:oleObj name="Worksheet" r:id="rId3" imgW="3253563" imgH="3284165" progId="Excel.Sheet.12">
                  <p:embed/>
                  <p:pic>
                    <p:nvPicPr>
                      <p:cNvPr id="4" name="Objet 3">
                        <a:extLst>
                          <a:ext uri="{FF2B5EF4-FFF2-40B4-BE49-F238E27FC236}">
                            <a16:creationId xmlns:a16="http://schemas.microsoft.com/office/drawing/2014/main" id="{201F53B6-034E-2EE6-7698-3F9EF429E90A}"/>
                          </a:ext>
                        </a:extLst>
                      </p:cNvPr>
                      <p:cNvPicPr/>
                      <p:nvPr/>
                    </p:nvPicPr>
                    <p:blipFill>
                      <a:blip r:embed="rId4"/>
                      <a:stretch>
                        <a:fillRect/>
                      </a:stretch>
                    </p:blipFill>
                    <p:spPr>
                      <a:xfrm>
                        <a:off x="1286817" y="1702728"/>
                        <a:ext cx="4230063" cy="4271352"/>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0228CA31-5F56-C0E6-13BD-053BE226E77B}"/>
              </a:ext>
            </a:extLst>
          </p:cNvPr>
          <p:cNvGraphicFramePr>
            <a:graphicFrameLocks noChangeAspect="1"/>
          </p:cNvGraphicFramePr>
          <p:nvPr>
            <p:extLst>
              <p:ext uri="{D42A27DB-BD31-4B8C-83A1-F6EECF244321}">
                <p14:modId xmlns:p14="http://schemas.microsoft.com/office/powerpoint/2010/main" val="2809277552"/>
              </p:ext>
            </p:extLst>
          </p:nvPr>
        </p:nvGraphicFramePr>
        <p:xfrm>
          <a:off x="5748973" y="2370908"/>
          <a:ext cx="4000612" cy="2932611"/>
        </p:xfrm>
        <a:graphic>
          <a:graphicData uri="http://schemas.openxmlformats.org/presentationml/2006/ole">
            <mc:AlternateContent xmlns:mc="http://schemas.openxmlformats.org/markup-compatibility/2006">
              <mc:Choice xmlns:v="urn:schemas-microsoft-com:vml" Requires="v">
                <p:oleObj spid="_x0000_s2051" name="Worksheet" r:id="rId5" imgW="3253563" imgH="2384878" progId="Excel.Sheet.12">
                  <p:embed/>
                </p:oleObj>
              </mc:Choice>
              <mc:Fallback>
                <p:oleObj name="Worksheet" r:id="rId5" imgW="3253563" imgH="2384878" progId="Excel.Sheet.12">
                  <p:embed/>
                  <p:pic>
                    <p:nvPicPr>
                      <p:cNvPr id="5" name="Objet 4">
                        <a:extLst>
                          <a:ext uri="{FF2B5EF4-FFF2-40B4-BE49-F238E27FC236}">
                            <a16:creationId xmlns:a16="http://schemas.microsoft.com/office/drawing/2014/main" id="{0228CA31-5F56-C0E6-13BD-053BE226E77B}"/>
                          </a:ext>
                        </a:extLst>
                      </p:cNvPr>
                      <p:cNvPicPr/>
                      <p:nvPr/>
                    </p:nvPicPr>
                    <p:blipFill>
                      <a:blip r:embed="rId6"/>
                      <a:stretch>
                        <a:fillRect/>
                      </a:stretch>
                    </p:blipFill>
                    <p:spPr>
                      <a:xfrm>
                        <a:off x="5748973" y="2370908"/>
                        <a:ext cx="4000612" cy="2932611"/>
                      </a:xfrm>
                      <a:prstGeom prst="rect">
                        <a:avLst/>
                      </a:prstGeom>
                    </p:spPr>
                  </p:pic>
                </p:oleObj>
              </mc:Fallback>
            </mc:AlternateContent>
          </a:graphicData>
        </a:graphic>
      </p:graphicFrame>
    </p:spTree>
    <p:extLst>
      <p:ext uri="{BB962C8B-B14F-4D97-AF65-F5344CB8AC3E}">
        <p14:creationId xmlns:p14="http://schemas.microsoft.com/office/powerpoint/2010/main" val="412808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Subventions</a:t>
            </a:r>
          </a:p>
        </p:txBody>
      </p:sp>
      <p:sp>
        <p:nvSpPr>
          <p:cNvPr id="3" name="ZoneTexte 2">
            <a:extLst>
              <a:ext uri="{FF2B5EF4-FFF2-40B4-BE49-F238E27FC236}">
                <a16:creationId xmlns:a16="http://schemas.microsoft.com/office/drawing/2014/main" id="{157BD4F8-52FD-D723-45A7-DADEFC86B96D}"/>
              </a:ext>
            </a:extLst>
          </p:cNvPr>
          <p:cNvSpPr txBox="1"/>
          <p:nvPr/>
        </p:nvSpPr>
        <p:spPr>
          <a:xfrm>
            <a:off x="390741" y="1039739"/>
            <a:ext cx="10200640" cy="461665"/>
          </a:xfrm>
          <a:prstGeom prst="rect">
            <a:avLst/>
          </a:prstGeom>
          <a:noFill/>
        </p:spPr>
        <p:txBody>
          <a:bodyPr wrap="square" rtlCol="0">
            <a:spAutoFit/>
          </a:bodyPr>
          <a:lstStyle/>
          <a:p>
            <a:r>
              <a:rPr lang="fr-FR" sz="2400" b="1" dirty="0">
                <a:solidFill>
                  <a:srgbClr val="0033CC"/>
                </a:solidFill>
              </a:rPr>
              <a:t>Aides sur Actions Fédérales</a:t>
            </a:r>
          </a:p>
        </p:txBody>
      </p:sp>
      <p:graphicFrame>
        <p:nvGraphicFramePr>
          <p:cNvPr id="4" name="Objet 3">
            <a:extLst>
              <a:ext uri="{FF2B5EF4-FFF2-40B4-BE49-F238E27FC236}">
                <a16:creationId xmlns:a16="http://schemas.microsoft.com/office/drawing/2014/main" id="{B4C03064-308C-C5CE-E190-A455A57E9F39}"/>
              </a:ext>
            </a:extLst>
          </p:cNvPr>
          <p:cNvGraphicFramePr>
            <a:graphicFrameLocks noChangeAspect="1"/>
          </p:cNvGraphicFramePr>
          <p:nvPr>
            <p:extLst>
              <p:ext uri="{D42A27DB-BD31-4B8C-83A1-F6EECF244321}">
                <p14:modId xmlns:p14="http://schemas.microsoft.com/office/powerpoint/2010/main" val="2747049128"/>
              </p:ext>
            </p:extLst>
          </p:nvPr>
        </p:nvGraphicFramePr>
        <p:xfrm>
          <a:off x="4196809" y="699000"/>
          <a:ext cx="5333271" cy="5210937"/>
        </p:xfrm>
        <a:graphic>
          <a:graphicData uri="http://schemas.openxmlformats.org/presentationml/2006/ole">
            <mc:AlternateContent xmlns:mc="http://schemas.openxmlformats.org/markup-compatibility/2006">
              <mc:Choice xmlns:v="urn:schemas-microsoft-com:vml" Requires="v">
                <p:oleObj spid="_x0000_s3074" name="Worksheet" r:id="rId3" imgW="3253563" imgH="3177564" progId="Excel.Sheet.12">
                  <p:embed/>
                </p:oleObj>
              </mc:Choice>
              <mc:Fallback>
                <p:oleObj name="Worksheet" r:id="rId3" imgW="3253563" imgH="3177564" progId="Excel.Sheet.12">
                  <p:embed/>
                  <p:pic>
                    <p:nvPicPr>
                      <p:cNvPr id="4" name="Objet 3">
                        <a:extLst>
                          <a:ext uri="{FF2B5EF4-FFF2-40B4-BE49-F238E27FC236}">
                            <a16:creationId xmlns:a16="http://schemas.microsoft.com/office/drawing/2014/main" id="{B4C03064-308C-C5CE-E190-A455A57E9F39}"/>
                          </a:ext>
                        </a:extLst>
                      </p:cNvPr>
                      <p:cNvPicPr/>
                      <p:nvPr/>
                    </p:nvPicPr>
                    <p:blipFill>
                      <a:blip r:embed="rId4"/>
                      <a:stretch>
                        <a:fillRect/>
                      </a:stretch>
                    </p:blipFill>
                    <p:spPr>
                      <a:xfrm>
                        <a:off x="4196809" y="699000"/>
                        <a:ext cx="5333271" cy="5210937"/>
                      </a:xfrm>
                      <a:prstGeom prst="rect">
                        <a:avLst/>
                      </a:prstGeom>
                    </p:spPr>
                  </p:pic>
                </p:oleObj>
              </mc:Fallback>
            </mc:AlternateContent>
          </a:graphicData>
        </a:graphic>
      </p:graphicFrame>
    </p:spTree>
    <p:extLst>
      <p:ext uri="{BB962C8B-B14F-4D97-AF65-F5344CB8AC3E}">
        <p14:creationId xmlns:p14="http://schemas.microsoft.com/office/powerpoint/2010/main" val="182668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Subventions</a:t>
            </a:r>
          </a:p>
        </p:txBody>
      </p:sp>
      <p:sp>
        <p:nvSpPr>
          <p:cNvPr id="3" name="ZoneTexte 2">
            <a:extLst>
              <a:ext uri="{FF2B5EF4-FFF2-40B4-BE49-F238E27FC236}">
                <a16:creationId xmlns:a16="http://schemas.microsoft.com/office/drawing/2014/main" id="{157BD4F8-52FD-D723-45A7-DADEFC86B96D}"/>
              </a:ext>
            </a:extLst>
          </p:cNvPr>
          <p:cNvSpPr txBox="1"/>
          <p:nvPr/>
        </p:nvSpPr>
        <p:spPr>
          <a:xfrm>
            <a:off x="390741" y="858381"/>
            <a:ext cx="10200640" cy="2308324"/>
          </a:xfrm>
          <a:prstGeom prst="rect">
            <a:avLst/>
          </a:prstGeom>
          <a:noFill/>
        </p:spPr>
        <p:txBody>
          <a:bodyPr wrap="square" rtlCol="0">
            <a:spAutoFit/>
          </a:bodyPr>
          <a:lstStyle/>
          <a:p>
            <a:r>
              <a:rPr lang="fr-FR" sz="2400" b="1" dirty="0">
                <a:solidFill>
                  <a:srgbClr val="0033CC"/>
                </a:solidFill>
              </a:rPr>
              <a:t>ANS: Agence Nationale du Sport via la Fédération:</a:t>
            </a:r>
          </a:p>
          <a:p>
            <a:r>
              <a:rPr lang="fr-FR" sz="2400" dirty="0"/>
              <a:t>	</a:t>
            </a:r>
            <a:r>
              <a:rPr lang="fr-FR" sz="2400" b="1" dirty="0"/>
              <a:t>Possibilité pour les clubs de déposer un dossier ANS. </a:t>
            </a:r>
          </a:p>
          <a:p>
            <a:r>
              <a:rPr lang="fr-FR" sz="2400" b="1" dirty="0"/>
              <a:t>	Pour 2024 – date limite était le 31 mars. </a:t>
            </a:r>
          </a:p>
          <a:p>
            <a:r>
              <a:rPr lang="fr-FR" sz="2400" b="1" dirty="0"/>
              <a:t>Thèmes identifiés par la fédération pour les clubs en 2024:</a:t>
            </a:r>
          </a:p>
          <a:p>
            <a:r>
              <a:rPr lang="fr-FR" sz="2400" b="1" dirty="0"/>
              <a:t>	Plan Sportif Fédéral (PSF) portant sur </a:t>
            </a:r>
          </a:p>
          <a:p>
            <a:r>
              <a:rPr lang="fr-FR" sz="2400" dirty="0"/>
              <a:t>	</a:t>
            </a:r>
          </a:p>
        </p:txBody>
      </p:sp>
      <p:graphicFrame>
        <p:nvGraphicFramePr>
          <p:cNvPr id="5" name="Tableau 4">
            <a:extLst>
              <a:ext uri="{FF2B5EF4-FFF2-40B4-BE49-F238E27FC236}">
                <a16:creationId xmlns:a16="http://schemas.microsoft.com/office/drawing/2014/main" id="{ACB337A3-F034-E29C-9577-17E73C997484}"/>
              </a:ext>
            </a:extLst>
          </p:cNvPr>
          <p:cNvGraphicFramePr>
            <a:graphicFrameLocks noGrp="1"/>
          </p:cNvGraphicFramePr>
          <p:nvPr>
            <p:extLst>
              <p:ext uri="{D42A27DB-BD31-4B8C-83A1-F6EECF244321}">
                <p14:modId xmlns:p14="http://schemas.microsoft.com/office/powerpoint/2010/main" val="1205889236"/>
              </p:ext>
            </p:extLst>
          </p:nvPr>
        </p:nvGraphicFramePr>
        <p:xfrm>
          <a:off x="553301" y="2944991"/>
          <a:ext cx="9342538" cy="3054628"/>
        </p:xfrm>
        <a:graphic>
          <a:graphicData uri="http://schemas.openxmlformats.org/drawingml/2006/table">
            <a:tbl>
              <a:tblPr firstRow="1" bandRow="1">
                <a:tableStyleId>{5C22544A-7EE6-4342-B048-85BDC9FD1C3A}</a:tableStyleId>
              </a:tblPr>
              <a:tblGrid>
                <a:gridCol w="3419259">
                  <a:extLst>
                    <a:ext uri="{9D8B030D-6E8A-4147-A177-3AD203B41FA5}">
                      <a16:colId xmlns:a16="http://schemas.microsoft.com/office/drawing/2014/main" val="4073320267"/>
                    </a:ext>
                  </a:extLst>
                </a:gridCol>
                <a:gridCol w="2352011">
                  <a:extLst>
                    <a:ext uri="{9D8B030D-6E8A-4147-A177-3AD203B41FA5}">
                      <a16:colId xmlns:a16="http://schemas.microsoft.com/office/drawing/2014/main" val="4171115458"/>
                    </a:ext>
                  </a:extLst>
                </a:gridCol>
                <a:gridCol w="3571268">
                  <a:extLst>
                    <a:ext uri="{9D8B030D-6E8A-4147-A177-3AD203B41FA5}">
                      <a16:colId xmlns:a16="http://schemas.microsoft.com/office/drawing/2014/main" val="3581024341"/>
                    </a:ext>
                  </a:extLst>
                </a:gridCol>
              </a:tblGrid>
              <a:tr h="512197">
                <a:tc>
                  <a:txBody>
                    <a:bodyPr/>
                    <a:lstStyle/>
                    <a:p>
                      <a:pPr algn="ctr"/>
                      <a:r>
                        <a:rPr lang="fr-FR" dirty="0"/>
                        <a:t>Développement Pratique</a:t>
                      </a:r>
                    </a:p>
                  </a:txBody>
                  <a:tcPr/>
                </a:tc>
                <a:tc>
                  <a:txBody>
                    <a:bodyPr/>
                    <a:lstStyle/>
                    <a:p>
                      <a:pPr algn="ctr"/>
                      <a:r>
                        <a:rPr lang="fr-FR" dirty="0"/>
                        <a:t>Sport Santé</a:t>
                      </a:r>
                    </a:p>
                  </a:txBody>
                  <a:tcPr/>
                </a:tc>
                <a:tc>
                  <a:txBody>
                    <a:bodyPr/>
                    <a:lstStyle/>
                    <a:p>
                      <a:pPr algn="ctr"/>
                      <a:r>
                        <a:rPr lang="fr-FR" dirty="0"/>
                        <a:t>Ethique et Citoyenneté</a:t>
                      </a:r>
                    </a:p>
                  </a:txBody>
                  <a:tcPr/>
                </a:tc>
                <a:extLst>
                  <a:ext uri="{0D108BD9-81ED-4DB2-BD59-A6C34878D82A}">
                    <a16:rowId xmlns:a16="http://schemas.microsoft.com/office/drawing/2014/main" val="710560222"/>
                  </a:ext>
                </a:extLst>
              </a:tr>
              <a:tr h="512197">
                <a:tc>
                  <a:txBody>
                    <a:bodyPr/>
                    <a:lstStyle/>
                    <a:p>
                      <a:pPr algn="ctr"/>
                      <a:r>
                        <a:rPr lang="fr-FR" dirty="0"/>
                        <a:t>Ecole Française de Vélo</a:t>
                      </a:r>
                    </a:p>
                  </a:txBody>
                  <a:tcPr/>
                </a:tc>
                <a:tc>
                  <a:txBody>
                    <a:bodyPr/>
                    <a:lstStyle/>
                    <a:p>
                      <a:pPr algn="ctr"/>
                      <a:r>
                        <a:rPr lang="fr-FR" dirty="0"/>
                        <a:t>Vélo sur Ordonnance</a:t>
                      </a:r>
                    </a:p>
                  </a:txBody>
                  <a:tcPr/>
                </a:tc>
                <a:tc>
                  <a:txBody>
                    <a:bodyPr/>
                    <a:lstStyle/>
                    <a:p>
                      <a:pPr algn="ctr"/>
                      <a:r>
                        <a:rPr lang="fr-FR" dirty="0"/>
                        <a:t>Lutte contre les discriminations  </a:t>
                      </a:r>
                    </a:p>
                    <a:p>
                      <a:pPr algn="ctr"/>
                      <a:r>
                        <a:rPr lang="fr-FR" dirty="0"/>
                        <a:t>et les violences</a:t>
                      </a:r>
                    </a:p>
                  </a:txBody>
                  <a:tcPr/>
                </a:tc>
                <a:extLst>
                  <a:ext uri="{0D108BD9-81ED-4DB2-BD59-A6C34878D82A}">
                    <a16:rowId xmlns:a16="http://schemas.microsoft.com/office/drawing/2014/main" val="2264458758"/>
                  </a:ext>
                </a:extLst>
              </a:tr>
              <a:tr h="292684">
                <a:tc>
                  <a:txBody>
                    <a:bodyPr/>
                    <a:lstStyle/>
                    <a:p>
                      <a:pPr algn="ctr"/>
                      <a:r>
                        <a:rPr lang="fr-FR" dirty="0"/>
                        <a:t>Savoir Rouler à Vélo</a:t>
                      </a:r>
                    </a:p>
                  </a:txBody>
                  <a:tcPr/>
                </a:tc>
                <a:tc>
                  <a:txBody>
                    <a:bodyPr/>
                    <a:lstStyle/>
                    <a:p>
                      <a:pPr algn="ctr"/>
                      <a:r>
                        <a:rPr lang="fr-FR" dirty="0"/>
                        <a:t>Vélo santé</a:t>
                      </a:r>
                    </a:p>
                  </a:txBody>
                  <a:tcPr/>
                </a:tc>
                <a:tc>
                  <a:txBody>
                    <a:bodyPr/>
                    <a:lstStyle/>
                    <a:p>
                      <a:pPr algn="ctr"/>
                      <a:r>
                        <a:rPr lang="fr-FR" dirty="0"/>
                        <a:t>La sécurité à vélo</a:t>
                      </a:r>
                    </a:p>
                  </a:txBody>
                  <a:tcPr/>
                </a:tc>
                <a:extLst>
                  <a:ext uri="{0D108BD9-81ED-4DB2-BD59-A6C34878D82A}">
                    <a16:rowId xmlns:a16="http://schemas.microsoft.com/office/drawing/2014/main" val="1039189500"/>
                  </a:ext>
                </a:extLst>
              </a:tr>
              <a:tr h="512197">
                <a:tc>
                  <a:txBody>
                    <a:bodyPr/>
                    <a:lstStyle/>
                    <a:p>
                      <a:pPr algn="ctr"/>
                      <a:r>
                        <a:rPr lang="fr-FR" dirty="0"/>
                        <a:t>Le Para-vélo</a:t>
                      </a:r>
                    </a:p>
                  </a:txBody>
                  <a:tcPr/>
                </a:tc>
                <a:tc>
                  <a:txBody>
                    <a:bodyPr/>
                    <a:lstStyle/>
                    <a:p>
                      <a:pPr algn="ctr"/>
                      <a:endParaRPr lang="fr-FR"/>
                    </a:p>
                  </a:txBody>
                  <a:tcPr/>
                </a:tc>
                <a:tc>
                  <a:txBody>
                    <a:bodyPr/>
                    <a:lstStyle/>
                    <a:p>
                      <a:pPr algn="ctr"/>
                      <a:r>
                        <a:rPr lang="fr-FR" dirty="0"/>
                        <a:t>Responsabilité sociétale des clubs</a:t>
                      </a:r>
                    </a:p>
                  </a:txBody>
                  <a:tcPr/>
                </a:tc>
                <a:extLst>
                  <a:ext uri="{0D108BD9-81ED-4DB2-BD59-A6C34878D82A}">
                    <a16:rowId xmlns:a16="http://schemas.microsoft.com/office/drawing/2014/main" val="1128291228"/>
                  </a:ext>
                </a:extLst>
              </a:tr>
              <a:tr h="512197">
                <a:tc>
                  <a:txBody>
                    <a:bodyPr/>
                    <a:lstStyle/>
                    <a:p>
                      <a:pPr algn="ctr"/>
                      <a:r>
                        <a:rPr lang="fr-FR" dirty="0"/>
                        <a:t>Vélo au féminin (hors séjours)</a:t>
                      </a:r>
                    </a:p>
                  </a:txBody>
                  <a:tcPr/>
                </a:tc>
                <a:tc>
                  <a:txBody>
                    <a:bodyPr/>
                    <a:lstStyle/>
                    <a:p>
                      <a:pPr algn="ctr"/>
                      <a:endParaRPr lang="fr-FR"/>
                    </a:p>
                  </a:txBody>
                  <a:tcPr/>
                </a:tc>
                <a:tc>
                  <a:txBody>
                    <a:bodyPr/>
                    <a:lstStyle/>
                    <a:p>
                      <a:pPr algn="ctr"/>
                      <a:endParaRPr lang="fr-FR" dirty="0"/>
                    </a:p>
                  </a:txBody>
                  <a:tcPr/>
                </a:tc>
                <a:extLst>
                  <a:ext uri="{0D108BD9-81ED-4DB2-BD59-A6C34878D82A}">
                    <a16:rowId xmlns:a16="http://schemas.microsoft.com/office/drawing/2014/main" val="3915943890"/>
                  </a:ext>
                </a:extLst>
              </a:tr>
              <a:tr h="512197">
                <a:tc>
                  <a:txBody>
                    <a:bodyPr/>
                    <a:lstStyle/>
                    <a:p>
                      <a:pPr algn="ctr"/>
                      <a:r>
                        <a:rPr lang="fr-FR" dirty="0"/>
                        <a:t>Manifestations pour Tous</a:t>
                      </a:r>
                    </a:p>
                  </a:txBody>
                  <a:tcPr/>
                </a:tc>
                <a:tc>
                  <a:txBody>
                    <a:bodyPr/>
                    <a:lstStyle/>
                    <a:p>
                      <a:pPr algn="ctr"/>
                      <a:endParaRPr lang="fr-FR"/>
                    </a:p>
                  </a:txBody>
                  <a:tcPr/>
                </a:tc>
                <a:tc>
                  <a:txBody>
                    <a:bodyPr/>
                    <a:lstStyle/>
                    <a:p>
                      <a:pPr algn="ctr"/>
                      <a:endParaRPr lang="fr-FR" dirty="0"/>
                    </a:p>
                  </a:txBody>
                  <a:tcPr/>
                </a:tc>
                <a:extLst>
                  <a:ext uri="{0D108BD9-81ED-4DB2-BD59-A6C34878D82A}">
                    <a16:rowId xmlns:a16="http://schemas.microsoft.com/office/drawing/2014/main" val="855245621"/>
                  </a:ext>
                </a:extLst>
              </a:tr>
            </a:tbl>
          </a:graphicData>
        </a:graphic>
      </p:graphicFrame>
    </p:spTree>
    <p:extLst>
      <p:ext uri="{BB962C8B-B14F-4D97-AF65-F5344CB8AC3E}">
        <p14:creationId xmlns:p14="http://schemas.microsoft.com/office/powerpoint/2010/main" val="409910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Calendrier 2025</a:t>
            </a:r>
          </a:p>
        </p:txBody>
      </p:sp>
      <p:pic>
        <p:nvPicPr>
          <p:cNvPr id="11" name="Picture 3" descr="orateur">
            <a:extLst>
              <a:ext uri="{FF2B5EF4-FFF2-40B4-BE49-F238E27FC236}">
                <a16:creationId xmlns:a16="http://schemas.microsoft.com/office/drawing/2014/main" id="{DDE005D0-E25C-9C63-D180-B9F08169B136}"/>
              </a:ext>
            </a:extLst>
          </p:cNvPr>
          <p:cNvPicPr>
            <a:picLocks noChangeAspect="1" noChangeArrowheads="1"/>
          </p:cNvPicPr>
          <p:nvPr/>
        </p:nvPicPr>
        <p:blipFill>
          <a:blip r:embed="rId2"/>
          <a:srcRect/>
          <a:stretch>
            <a:fillRect/>
          </a:stretch>
        </p:blipFill>
        <p:spPr bwMode="auto">
          <a:xfrm>
            <a:off x="11054080" y="5483934"/>
            <a:ext cx="1015999" cy="1330200"/>
          </a:xfrm>
          <a:prstGeom prst="rect">
            <a:avLst/>
          </a:prstGeom>
          <a:noFill/>
          <a:ln w="9525">
            <a:noFill/>
            <a:miter lim="800000"/>
            <a:headEnd/>
            <a:tailEnd/>
          </a:ln>
        </p:spPr>
      </p:pic>
      <p:sp>
        <p:nvSpPr>
          <p:cNvPr id="3" name="ZoneTexte 2">
            <a:extLst>
              <a:ext uri="{FF2B5EF4-FFF2-40B4-BE49-F238E27FC236}">
                <a16:creationId xmlns:a16="http://schemas.microsoft.com/office/drawing/2014/main" id="{E92B0613-D985-0C01-EFB0-ED8F9C9CA891}"/>
              </a:ext>
            </a:extLst>
          </p:cNvPr>
          <p:cNvSpPr txBox="1"/>
          <p:nvPr/>
        </p:nvSpPr>
        <p:spPr>
          <a:xfrm>
            <a:off x="533874" y="1039739"/>
            <a:ext cx="10319656" cy="4930581"/>
          </a:xfrm>
          <a:prstGeom prst="rect">
            <a:avLst/>
          </a:prstGeom>
          <a:noFill/>
        </p:spPr>
        <p:txBody>
          <a:bodyPr wrap="square" rtlCol="0">
            <a:spAutoFit/>
          </a:bodyPr>
          <a:lstStyle/>
          <a:p>
            <a:pPr>
              <a:tabLst>
                <a:tab pos="5473700" algn="l"/>
              </a:tabLst>
            </a:pPr>
            <a:r>
              <a:rPr lang="fr-FR" sz="2200" b="1" dirty="0"/>
              <a:t>Date réservée </a:t>
            </a:r>
            <a:r>
              <a:rPr lang="fr-FR" sz="2200" dirty="0"/>
              <a:t>: </a:t>
            </a:r>
            <a:r>
              <a:rPr lang="fr-FR" sz="2200" b="1" dirty="0">
                <a:solidFill>
                  <a:srgbClr val="0033CC"/>
                </a:solidFill>
              </a:rPr>
              <a:t>le 9 mars 2025 – </a:t>
            </a:r>
            <a:r>
              <a:rPr lang="fr-FR" sz="2400" b="1" dirty="0">
                <a:solidFill>
                  <a:srgbClr val="0033CC"/>
                </a:solidFill>
              </a:rPr>
              <a:t>Les Retrouvailles </a:t>
            </a:r>
            <a:r>
              <a:rPr lang="fr-FR" sz="2200" b="1" dirty="0">
                <a:solidFill>
                  <a:srgbClr val="0033CC"/>
                </a:solidFill>
              </a:rPr>
              <a:t>à </a:t>
            </a:r>
            <a:r>
              <a:rPr lang="fr-FR" sz="2400" b="1" dirty="0">
                <a:solidFill>
                  <a:srgbClr val="0033CC"/>
                </a:solidFill>
              </a:rPr>
              <a:t>Ormoy</a:t>
            </a:r>
          </a:p>
          <a:p>
            <a:pPr>
              <a:tabLst>
                <a:tab pos="5473700" algn="l"/>
              </a:tabLst>
            </a:pPr>
            <a:endParaRPr lang="fr-FR" dirty="0"/>
          </a:p>
          <a:p>
            <a:pPr>
              <a:tabLst>
                <a:tab pos="5473700" algn="l"/>
              </a:tabLst>
            </a:pPr>
            <a:r>
              <a:rPr lang="fr-FR" sz="2200" b="1" dirty="0"/>
              <a:t>Tarif</a:t>
            </a:r>
            <a:r>
              <a:rPr lang="fr-FR" sz="2200" dirty="0"/>
              <a:t>: </a:t>
            </a:r>
            <a:r>
              <a:rPr lang="fr-FR" sz="2200" b="1" dirty="0">
                <a:solidFill>
                  <a:srgbClr val="0033CC"/>
                </a:solidFill>
              </a:rPr>
              <a:t>si possible limité à 4€ licenciés et 7€ non licenciés </a:t>
            </a:r>
            <a:r>
              <a:rPr lang="fr-FR" sz="2200" dirty="0">
                <a:solidFill>
                  <a:srgbClr val="0033CC"/>
                </a:solidFill>
              </a:rPr>
              <a:t>(différence +3€)</a:t>
            </a:r>
          </a:p>
          <a:p>
            <a:pPr>
              <a:tabLst>
                <a:tab pos="5473700" algn="l"/>
              </a:tabLst>
            </a:pPr>
            <a:endParaRPr lang="fr-FR" sz="2200" dirty="0"/>
          </a:p>
          <a:p>
            <a:pPr>
              <a:tabLst>
                <a:tab pos="5473700" algn="l"/>
              </a:tabLst>
            </a:pPr>
            <a:r>
              <a:rPr lang="fr-FR" sz="2200" b="1" dirty="0"/>
              <a:t>Inscription des randonnées </a:t>
            </a:r>
            <a:r>
              <a:rPr lang="fr-FR" sz="2200" dirty="0"/>
              <a:t>: </a:t>
            </a:r>
            <a:r>
              <a:rPr lang="fr-FR" sz="2200" dirty="0">
                <a:solidFill>
                  <a:srgbClr val="FF0000"/>
                </a:solidFill>
              </a:rPr>
              <a:t>formulaire à renvoyer impérativement avant le </a:t>
            </a:r>
            <a:r>
              <a:rPr lang="fr-FR" sz="2200" b="1" dirty="0">
                <a:solidFill>
                  <a:srgbClr val="FF0000"/>
                </a:solidFill>
              </a:rPr>
              <a:t>12 mai 2024</a:t>
            </a:r>
          </a:p>
          <a:p>
            <a:pPr marL="285750" indent="-285750">
              <a:spcBef>
                <a:spcPct val="20000"/>
              </a:spcBef>
              <a:buClr>
                <a:srgbClr val="7C9BC0"/>
              </a:buClr>
              <a:buSzPct val="120000"/>
              <a:buFont typeface="Arial" panose="020B0604020202020204" pitchFamily="34" charset="0"/>
              <a:buChar char="•"/>
              <a:tabLst>
                <a:tab pos="5473700" algn="l"/>
              </a:tabLst>
            </a:pPr>
            <a:r>
              <a:rPr lang="fr-FR" sz="2200" b="1" u="sng" dirty="0">
                <a:hlinkClick r:id="rId3"/>
              </a:rPr>
              <a:t>https://forms.office.com/e/0D7NxxSuRM</a:t>
            </a:r>
            <a:endParaRPr lang="fr-FR" sz="2200" b="1" u="sng" dirty="0"/>
          </a:p>
          <a:p>
            <a:pPr marL="285750" lvl="1" indent="-285750">
              <a:buFont typeface="Arial" panose="020B0604020202020204" pitchFamily="34" charset="0"/>
              <a:buChar char="•"/>
              <a:tabLst>
                <a:tab pos="5473700" algn="l"/>
              </a:tabLst>
            </a:pPr>
            <a:r>
              <a:rPr lang="fr-FR" altLang="fr-FR" sz="2200" b="1" dirty="0">
                <a:solidFill>
                  <a:srgbClr val="0033CC"/>
                </a:solidFill>
              </a:rPr>
              <a:t>1 formulaire par discipline (1 ROUTE + 1 VTT + GRAVEL + 1 MARCHE)</a:t>
            </a:r>
          </a:p>
          <a:p>
            <a:pPr marL="285750" lvl="1" indent="-285750">
              <a:buFont typeface="Arial" panose="020B0604020202020204" pitchFamily="34" charset="0"/>
              <a:buChar char="•"/>
              <a:tabLst>
                <a:tab pos="5473700" algn="l"/>
              </a:tabLst>
            </a:pPr>
            <a:r>
              <a:rPr lang="fr-FR" altLang="fr-FR" sz="2200" b="1" dirty="0">
                <a:solidFill>
                  <a:srgbClr val="0033CC"/>
                </a:solidFill>
              </a:rPr>
              <a:t>Validation du calendrier = Le 07 juin</a:t>
            </a:r>
          </a:p>
          <a:p>
            <a:pPr marL="285750" lvl="1" indent="-285750">
              <a:buFont typeface="Arial" panose="020B0604020202020204" pitchFamily="34" charset="0"/>
              <a:buChar char="•"/>
              <a:tabLst>
                <a:tab pos="5473700" algn="l"/>
              </a:tabLst>
            </a:pPr>
            <a:r>
              <a:rPr lang="fr-FR" altLang="fr-FR" sz="2200" b="1" dirty="0">
                <a:solidFill>
                  <a:srgbClr val="0033CC"/>
                </a:solidFill>
              </a:rPr>
              <a:t>Saisie par vos soins sur Extranet fédéral = Du 10 juin au 15 septembre</a:t>
            </a:r>
          </a:p>
          <a:p>
            <a:pPr marL="0" lvl="1">
              <a:tabLst>
                <a:tab pos="5473700" algn="l"/>
              </a:tabLst>
            </a:pPr>
            <a:r>
              <a:rPr lang="fr-FR" altLang="fr-FR" sz="2200" dirty="0">
                <a:latin typeface="Comic Sans MS" panose="030F0702030302020204" pitchFamily="66" charset="0"/>
                <a:ea typeface="Futura Medium"/>
                <a:cs typeface="Futura Medium"/>
              </a:rPr>
              <a:t>        </a:t>
            </a:r>
            <a:endParaRPr lang="fr-FR" sz="2200" dirty="0"/>
          </a:p>
          <a:p>
            <a:pPr>
              <a:tabLst>
                <a:tab pos="5473700" algn="l"/>
              </a:tabLst>
            </a:pPr>
            <a:r>
              <a:rPr lang="fr-FR" sz="2200" b="1" dirty="0">
                <a:solidFill>
                  <a:srgbClr val="FF0000"/>
                </a:solidFill>
              </a:rPr>
              <a:t>Respect du règlement </a:t>
            </a:r>
          </a:p>
          <a:p>
            <a:pPr marL="342900" indent="-342900">
              <a:buFont typeface="Arial" panose="020B0604020202020204" pitchFamily="34" charset="0"/>
              <a:buChar char="•"/>
              <a:tabLst>
                <a:tab pos="5473700" algn="l"/>
              </a:tabLst>
            </a:pPr>
            <a:r>
              <a:rPr lang="fr-FR" sz="2200" b="1" dirty="0">
                <a:solidFill>
                  <a:srgbClr val="FF0000"/>
                </a:solidFill>
              </a:rPr>
              <a:t>Proposition de plusieurs dates</a:t>
            </a:r>
          </a:p>
          <a:p>
            <a:pPr marL="342900" indent="-342900">
              <a:buFont typeface="Arial" panose="020B0604020202020204" pitchFamily="34" charset="0"/>
              <a:buChar char="•"/>
              <a:tabLst>
                <a:tab pos="5473700" algn="l"/>
              </a:tabLst>
            </a:pPr>
            <a:r>
              <a:rPr lang="fr-FR" sz="2200" b="1" dirty="0">
                <a:solidFill>
                  <a:srgbClr val="FF0000"/>
                </a:solidFill>
              </a:rPr>
              <a:t>Pas de randonnée de même type à la même date sur deux lieux différents</a:t>
            </a:r>
          </a:p>
          <a:p>
            <a:pPr marL="342900" indent="-342900">
              <a:buFont typeface="Arial" panose="020B0604020202020204" pitchFamily="34" charset="0"/>
              <a:buChar char="•"/>
              <a:tabLst>
                <a:tab pos="5473700" algn="l"/>
              </a:tabLst>
            </a:pPr>
            <a:r>
              <a:rPr lang="fr-FR" sz="2200" b="1" dirty="0">
                <a:solidFill>
                  <a:srgbClr val="FF0000"/>
                </a:solidFill>
              </a:rPr>
              <a:t>Pas de changement après validation</a:t>
            </a:r>
          </a:p>
        </p:txBody>
      </p:sp>
    </p:spTree>
    <p:extLst>
      <p:ext uri="{BB962C8B-B14F-4D97-AF65-F5344CB8AC3E}">
        <p14:creationId xmlns:p14="http://schemas.microsoft.com/office/powerpoint/2010/main" val="82049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Calendrier 2025</a:t>
            </a:r>
          </a:p>
        </p:txBody>
      </p:sp>
      <p:sp>
        <p:nvSpPr>
          <p:cNvPr id="7" name="Rectangle 6"/>
          <p:cNvSpPr/>
          <p:nvPr/>
        </p:nvSpPr>
        <p:spPr>
          <a:xfrm>
            <a:off x="1695129" y="5385659"/>
            <a:ext cx="8476616" cy="646331"/>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
                <a:srgbClr val="7C9BC0"/>
              </a:buClr>
              <a:buSzPct val="120000"/>
              <a:buFontTx/>
              <a:buNone/>
              <a:tabLst/>
              <a:defRPr/>
            </a:pPr>
            <a:r>
              <a:rPr kumimoji="0" lang="fr-FR" sz="3600" b="1" i="0" u="sng" strike="noStrike" kern="1200" cap="none" spc="0" normalizeH="0" baseline="0" noProof="0" dirty="0">
                <a:ln>
                  <a:noFill/>
                </a:ln>
                <a:solidFill>
                  <a:prstClr val="black"/>
                </a:solidFill>
                <a:effectLst/>
                <a:uLnTx/>
                <a:uFillTx/>
                <a:latin typeface="Calibri" panose="020F0502020204030204"/>
                <a:ea typeface="+mn-ea"/>
                <a:cs typeface="+mn-cs"/>
                <a:hlinkClick r:id="rId2"/>
              </a:rPr>
              <a:t>https://forms.office.com/e/0D7NxxSuRM</a:t>
            </a:r>
            <a:endParaRPr kumimoji="0" lang="fr-FR"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6">
            <a:extLst>
              <a:ext uri="{FF2B5EF4-FFF2-40B4-BE49-F238E27FC236}">
                <a16:creationId xmlns:a16="http://schemas.microsoft.com/office/drawing/2014/main" id="{9DB834F7-46BE-08D7-5517-8E681B39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056" y="5567423"/>
            <a:ext cx="1187747" cy="114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Image 1"/>
          <p:cNvPicPr>
            <a:picLocks noChangeAspect="1"/>
          </p:cNvPicPr>
          <p:nvPr/>
        </p:nvPicPr>
        <p:blipFill>
          <a:blip r:embed="rId4"/>
          <a:stretch>
            <a:fillRect/>
          </a:stretch>
        </p:blipFill>
        <p:spPr>
          <a:xfrm>
            <a:off x="2517820" y="1222903"/>
            <a:ext cx="6831234" cy="3979591"/>
          </a:xfrm>
          <a:prstGeom prst="rect">
            <a:avLst/>
          </a:prstGeom>
        </p:spPr>
      </p:pic>
    </p:spTree>
    <p:extLst>
      <p:ext uri="{BB962C8B-B14F-4D97-AF65-F5344CB8AC3E}">
        <p14:creationId xmlns:p14="http://schemas.microsoft.com/office/powerpoint/2010/main" val="203015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altLang="fr-FR" sz="3200" dirty="0"/>
              <a:t>DÉCLARATION RANDONNÉE CLUB</a:t>
            </a:r>
            <a:endParaRPr lang="fr-FR" sz="3200" dirty="0"/>
          </a:p>
        </p:txBody>
      </p:sp>
      <p:sp>
        <p:nvSpPr>
          <p:cNvPr id="6" name="ZoneTexte 5">
            <a:extLst>
              <a:ext uri="{FF2B5EF4-FFF2-40B4-BE49-F238E27FC236}">
                <a16:creationId xmlns:a16="http://schemas.microsoft.com/office/drawing/2014/main" id="{E92B0613-D985-0C01-EFB0-ED8F9C9CA891}"/>
              </a:ext>
            </a:extLst>
          </p:cNvPr>
          <p:cNvSpPr txBox="1"/>
          <p:nvPr/>
        </p:nvSpPr>
        <p:spPr>
          <a:xfrm>
            <a:off x="589280" y="1204686"/>
            <a:ext cx="10472104"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rPr>
              <a:t>Déclaration sur le site de la Préfecture de l’Essonne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rPr>
              <a:t>Changement de plateforme prévu courant </a:t>
            </a:r>
            <a:r>
              <a:rPr lang="fr-FR" altLang="fr-FR" sz="2000" dirty="0">
                <a:solidFill>
                  <a:prstClr val="black"/>
                </a:solidFill>
                <a:latin typeface="Calibri" panose="020F0502020204030204"/>
              </a:rPr>
              <a:t>a</a:t>
            </a:r>
            <a:r>
              <a:rPr kumimoji="0" lang="fr-FR" altLang="fr-FR" sz="2000" b="0" i="0" u="none" strike="noStrike" kern="1200" cap="none" spc="0" normalizeH="0" baseline="0" noProof="0" dirty="0" err="1">
                <a:ln>
                  <a:noFill/>
                </a:ln>
                <a:solidFill>
                  <a:prstClr val="black"/>
                </a:solidFill>
                <a:effectLst/>
                <a:uLnTx/>
                <a:uFillTx/>
                <a:latin typeface="Calibri" panose="020F0502020204030204"/>
                <a:ea typeface="+mn-ea"/>
                <a:cs typeface="+mn-cs"/>
              </a:rPr>
              <a:t>vril</a:t>
            </a: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1" i="0" u="none" strike="noStrike" kern="1200" cap="none" spc="0" normalizeH="0" baseline="0" noProof="0" dirty="0">
                <a:ln>
                  <a:noFill/>
                </a:ln>
                <a:solidFill>
                  <a:srgbClr val="C00000"/>
                </a:solidFill>
                <a:effectLst/>
                <a:uLnTx/>
                <a:uFillTx/>
                <a:latin typeface="Calibri" panose="020F0502020204030204"/>
                <a:ea typeface="+mn-ea"/>
                <a:cs typeface="+mn-cs"/>
              </a:rPr>
              <a:t>Jusqu’au 1</a:t>
            </a:r>
            <a:r>
              <a:rPr kumimoji="0" lang="fr-FR" altLang="fr-FR" sz="2000" b="1" i="0" u="none" strike="noStrike" kern="1200" cap="none" spc="0" normalizeH="0" baseline="30000" noProof="0" dirty="0">
                <a:ln>
                  <a:noFill/>
                </a:ln>
                <a:solidFill>
                  <a:srgbClr val="C00000"/>
                </a:solidFill>
                <a:effectLst/>
                <a:uLnTx/>
                <a:uFillTx/>
                <a:latin typeface="Calibri" panose="020F0502020204030204"/>
                <a:ea typeface="+mn-ea"/>
                <a:cs typeface="+mn-cs"/>
              </a:rPr>
              <a:t>er</a:t>
            </a:r>
            <a:r>
              <a:rPr kumimoji="0" lang="fr-FR" altLang="fr-FR" sz="2000" b="1" i="0" u="none" strike="noStrike" kern="1200" cap="none" spc="0" normalizeH="0" baseline="0" noProof="0" dirty="0">
                <a:ln>
                  <a:noFill/>
                </a:ln>
                <a:solidFill>
                  <a:srgbClr val="C00000"/>
                </a:solidFill>
                <a:effectLst/>
                <a:uLnTx/>
                <a:uFillTx/>
                <a:latin typeface="Calibri" panose="020F0502020204030204"/>
                <a:ea typeface="+mn-ea"/>
                <a:cs typeface="+mn-cs"/>
              </a:rPr>
              <a:t> avril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https://www.demarches-simplifiees.fr/commencer/declaration-d-une-randonnee-pedestre-cyclotourisme</a:t>
            </a:r>
            <a:endPar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1" i="0" u="none" strike="noStrike" kern="1200" cap="none" spc="0" normalizeH="0" baseline="0" noProof="0" dirty="0">
                <a:ln>
                  <a:noFill/>
                </a:ln>
                <a:solidFill>
                  <a:srgbClr val="C00000"/>
                </a:solidFill>
                <a:effectLst/>
                <a:uLnTx/>
                <a:uFillTx/>
                <a:latin typeface="Calibri" panose="020F0502020204030204"/>
                <a:ea typeface="+mn-ea"/>
                <a:cs typeface="+mn-cs"/>
              </a:rPr>
              <a:t>Courant avril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https://declaration-manifestations.gouv.fr/</a:t>
            </a:r>
            <a:endPar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rPr>
              <a:t>La plateforme fait le lien entre les administrations concernées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rPr>
              <a:t>Les rues empruntées sont listées en fonction du tracé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prstClr val="black"/>
                </a:solidFill>
                <a:effectLst/>
                <a:uLnTx/>
                <a:uFillTx/>
                <a:latin typeface="Calibri" panose="020F0502020204030204"/>
                <a:ea typeface="+mn-ea"/>
                <a:cs typeface="+mn-cs"/>
              </a:rPr>
              <a:t>Les communes sont recensées et averties en fonction du tracé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Les échanges se font par messagerie sécurisée via la plateforme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Les randonnées validées apparaissent sur le calendrier des déclarations de manifestations</a:t>
            </a:r>
          </a:p>
        </p:txBody>
      </p:sp>
      <p:sp>
        <p:nvSpPr>
          <p:cNvPr id="10" name="Rectangle 4"/>
          <p:cNvSpPr>
            <a:spLocks noChangeArrowheads="1"/>
          </p:cNvSpPr>
          <p:nvPr/>
        </p:nvSpPr>
        <p:spPr bwMode="auto">
          <a:xfrm>
            <a:off x="0" y="-277000"/>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384" y="5602147"/>
            <a:ext cx="1005766" cy="1116957"/>
          </a:xfrm>
          <a:prstGeom prst="rect">
            <a:avLst/>
          </a:prstGeom>
        </p:spPr>
      </p:pic>
    </p:spTree>
    <p:extLst>
      <p:ext uri="{BB962C8B-B14F-4D97-AF65-F5344CB8AC3E}">
        <p14:creationId xmlns:p14="http://schemas.microsoft.com/office/powerpoint/2010/main" val="912334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altLang="fr-FR" sz="3200" dirty="0"/>
              <a:t>DÉCLARATION RANDONNÉE CLUB</a:t>
            </a:r>
            <a:endParaRPr lang="fr-FR" sz="3200" dirty="0"/>
          </a:p>
        </p:txBody>
      </p:sp>
      <p:pic>
        <p:nvPicPr>
          <p:cNvPr id="5" name="Image 2">
            <a:extLst>
              <a:ext uri="{FF2B5EF4-FFF2-40B4-BE49-F238E27FC236}">
                <a16:creationId xmlns:a16="http://schemas.microsoft.com/office/drawing/2014/main" id="{51B648E3-33BB-B07C-F9C3-F6B40555E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9" t="56508" r="37436" b="22940"/>
          <a:stretch/>
        </p:blipFill>
        <p:spPr bwMode="auto">
          <a:xfrm>
            <a:off x="815805" y="1921397"/>
            <a:ext cx="10326255" cy="285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384" y="5602147"/>
            <a:ext cx="1005766" cy="1116957"/>
          </a:xfrm>
          <a:prstGeom prst="rect">
            <a:avLst/>
          </a:prstGeom>
        </p:spPr>
      </p:pic>
    </p:spTree>
    <p:extLst>
      <p:ext uri="{BB962C8B-B14F-4D97-AF65-F5344CB8AC3E}">
        <p14:creationId xmlns:p14="http://schemas.microsoft.com/office/powerpoint/2010/main" val="305187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Questions Diverses</a:t>
            </a:r>
          </a:p>
        </p:txBody>
      </p:sp>
      <p:pic>
        <p:nvPicPr>
          <p:cNvPr id="10" name="Picture 3" descr="orateur">
            <a:extLst>
              <a:ext uri="{FF2B5EF4-FFF2-40B4-BE49-F238E27FC236}">
                <a16:creationId xmlns:a16="http://schemas.microsoft.com/office/drawing/2014/main" id="{5259E997-5112-8658-B10E-BF1CEBE4F0C6}"/>
              </a:ext>
            </a:extLst>
          </p:cNvPr>
          <p:cNvPicPr>
            <a:picLocks noChangeAspect="1" noChangeArrowheads="1"/>
          </p:cNvPicPr>
          <p:nvPr/>
        </p:nvPicPr>
        <p:blipFill>
          <a:blip r:embed="rId2"/>
          <a:srcRect/>
          <a:stretch>
            <a:fillRect/>
          </a:stretch>
        </p:blipFill>
        <p:spPr bwMode="auto">
          <a:xfrm>
            <a:off x="966788" y="1557338"/>
            <a:ext cx="3208337" cy="4200525"/>
          </a:xfrm>
          <a:prstGeom prst="rect">
            <a:avLst/>
          </a:prstGeom>
          <a:noFill/>
          <a:ln w="9525">
            <a:noFill/>
            <a:miter lim="800000"/>
            <a:headEnd/>
            <a:tailEnd/>
          </a:ln>
        </p:spPr>
      </p:pic>
      <p:pic>
        <p:nvPicPr>
          <p:cNvPr id="11" name="Picture 3" descr="orateur">
            <a:extLst>
              <a:ext uri="{FF2B5EF4-FFF2-40B4-BE49-F238E27FC236}">
                <a16:creationId xmlns:a16="http://schemas.microsoft.com/office/drawing/2014/main" id="{DDE005D0-E25C-9C63-D180-B9F08169B136}"/>
              </a:ext>
            </a:extLst>
          </p:cNvPr>
          <p:cNvPicPr>
            <a:picLocks noChangeAspect="1" noChangeArrowheads="1"/>
          </p:cNvPicPr>
          <p:nvPr/>
        </p:nvPicPr>
        <p:blipFill>
          <a:blip r:embed="rId2"/>
          <a:srcRect/>
          <a:stretch>
            <a:fillRect/>
          </a:stretch>
        </p:blipFill>
        <p:spPr bwMode="auto">
          <a:xfrm>
            <a:off x="11054080" y="5483934"/>
            <a:ext cx="1015999" cy="1330200"/>
          </a:xfrm>
          <a:prstGeom prst="rect">
            <a:avLst/>
          </a:prstGeom>
          <a:noFill/>
          <a:ln w="9525">
            <a:noFill/>
            <a:miter lim="800000"/>
            <a:headEnd/>
            <a:tailEnd/>
          </a:ln>
        </p:spPr>
      </p:pic>
    </p:spTree>
    <p:extLst>
      <p:ext uri="{BB962C8B-B14F-4D97-AF65-F5344CB8AC3E}">
        <p14:creationId xmlns:p14="http://schemas.microsoft.com/office/powerpoint/2010/main" val="373371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Les Retrouvailles</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039739"/>
            <a:ext cx="10229274" cy="4971096"/>
          </a:xfrm>
        </p:spPr>
        <p:txBody>
          <a:bodyPr/>
          <a:lstStyle/>
          <a:p>
            <a:pPr marL="342900" indent="-342900" algn="just">
              <a:buFontTx/>
              <a:buChar char="-"/>
            </a:pPr>
            <a:r>
              <a:rPr lang="fr-FR" sz="2400" b="1" dirty="0">
                <a:solidFill>
                  <a:srgbClr val="0033CC"/>
                </a:solidFill>
              </a:rPr>
              <a:t>Participation moyenne – 215 participants – 202 licenciés FFCT</a:t>
            </a:r>
          </a:p>
          <a:p>
            <a:pPr marL="342900" indent="-342900" algn="just">
              <a:buFontTx/>
              <a:buChar char="-"/>
            </a:pPr>
            <a:r>
              <a:rPr lang="fr-FR" sz="2400" b="1" dirty="0">
                <a:solidFill>
                  <a:srgbClr val="0033CC"/>
                </a:solidFill>
              </a:rPr>
              <a:t>Répartition: 47 sur 82km, 125 sur 64km et 43 sur 40km</a:t>
            </a:r>
          </a:p>
          <a:p>
            <a:pPr marL="342900" indent="-342900" algn="just">
              <a:buFontTx/>
              <a:buChar char="-"/>
            </a:pPr>
            <a:r>
              <a:rPr lang="fr-FR" sz="2400" b="1" dirty="0">
                <a:solidFill>
                  <a:srgbClr val="0033CC"/>
                </a:solidFill>
              </a:rPr>
              <a:t>Manque de présence de certains clubs</a:t>
            </a:r>
          </a:p>
          <a:p>
            <a:pPr marL="342900" indent="-342900" algn="just">
              <a:buFontTx/>
              <a:buChar char="-"/>
            </a:pPr>
            <a:r>
              <a:rPr lang="fr-FR" sz="2400" b="1" dirty="0">
                <a:solidFill>
                  <a:srgbClr val="0033CC"/>
                </a:solidFill>
              </a:rPr>
              <a:t>Féminines peu représentées – 15 dames, soit seulement 7% </a:t>
            </a:r>
          </a:p>
          <a:p>
            <a:pPr marL="342900" indent="-342900" algn="just">
              <a:buFontTx/>
              <a:buChar char="-"/>
            </a:pPr>
            <a:r>
              <a:rPr lang="fr-FR" sz="2400" b="1" dirty="0">
                <a:solidFill>
                  <a:srgbClr val="0033CC"/>
                </a:solidFill>
              </a:rPr>
              <a:t>Jeunes : seulement 2 jeunes nés en 2002, soit 22 ans dans l’année</a:t>
            </a:r>
          </a:p>
          <a:p>
            <a:pPr marL="342900" indent="-342900" algn="just">
              <a:buFontTx/>
              <a:buChar char="-"/>
            </a:pPr>
            <a:r>
              <a:rPr lang="fr-FR" sz="2400" b="1" dirty="0">
                <a:solidFill>
                  <a:srgbClr val="0033CC"/>
                </a:solidFill>
              </a:rPr>
              <a:t>Plus ancien : né en 1940 </a:t>
            </a:r>
          </a:p>
          <a:p>
            <a:pPr marL="342900" indent="-342900" algn="just">
              <a:buFontTx/>
              <a:buChar char="-"/>
            </a:pPr>
            <a:r>
              <a:rPr lang="fr-FR" sz="2400" b="1" dirty="0">
                <a:solidFill>
                  <a:srgbClr val="0033CC"/>
                </a:solidFill>
              </a:rPr>
              <a:t>Récompenses :</a:t>
            </a:r>
          </a:p>
          <a:p>
            <a:pPr marL="800100" lvl="1" indent="-342900" algn="just">
              <a:buFontTx/>
              <a:buChar char="-"/>
            </a:pPr>
            <a:r>
              <a:rPr lang="fr-FR" sz="2200" b="1" dirty="0">
                <a:solidFill>
                  <a:srgbClr val="0033CC"/>
                </a:solidFill>
              </a:rPr>
              <a:t>Club le + nombreux : ACS-Montgeron -20 participants</a:t>
            </a:r>
          </a:p>
          <a:p>
            <a:pPr marL="800100" lvl="1" indent="-342900" algn="just">
              <a:buFontTx/>
              <a:buChar char="-"/>
            </a:pPr>
            <a:r>
              <a:rPr lang="fr-FR" sz="2200" b="1" dirty="0">
                <a:solidFill>
                  <a:srgbClr val="0033CC"/>
                </a:solidFill>
              </a:rPr>
              <a:t>Club en % le plus représenté: CC-Villabé</a:t>
            </a:r>
          </a:p>
          <a:p>
            <a:pPr marL="800100" lvl="1" indent="-342900" algn="just">
              <a:buFontTx/>
              <a:buChar char="-"/>
            </a:pPr>
            <a:r>
              <a:rPr lang="fr-FR" sz="2200" b="1" dirty="0">
                <a:solidFill>
                  <a:srgbClr val="0033CC"/>
                </a:solidFill>
              </a:rPr>
              <a:t>Club avec le + de féminines : AC-Athis-Mons</a:t>
            </a:r>
          </a:p>
        </p:txBody>
      </p:sp>
      <p:pic>
        <p:nvPicPr>
          <p:cNvPr id="10" name="Image 9" descr="vtt.gif">
            <a:hlinkClick r:id="rId2"/>
            <a:extLst>
              <a:ext uri="{FF2B5EF4-FFF2-40B4-BE49-F238E27FC236}">
                <a16:creationId xmlns:a16="http://schemas.microsoft.com/office/drawing/2014/main" id="{D352B21E-2996-8FE3-67B1-74819C33916B}"/>
              </a:ext>
            </a:extLst>
          </p:cNvPr>
          <p:cNvPicPr>
            <a:picLocks noChangeAspect="1"/>
          </p:cNvPicPr>
          <p:nvPr/>
        </p:nvPicPr>
        <p:blipFill>
          <a:blip r:embed="rId3"/>
          <a:srcRect/>
          <a:stretch>
            <a:fillRect/>
          </a:stretch>
        </p:blipFill>
        <p:spPr bwMode="auto">
          <a:xfrm>
            <a:off x="11001757" y="5660058"/>
            <a:ext cx="963820" cy="1018479"/>
          </a:xfrm>
          <a:prstGeom prst="rect">
            <a:avLst/>
          </a:prstGeom>
          <a:noFill/>
          <a:ln w="9525">
            <a:noFill/>
            <a:miter lim="800000"/>
            <a:headEnd/>
            <a:tailEnd/>
          </a:ln>
        </p:spPr>
      </p:pic>
    </p:spTree>
    <p:extLst>
      <p:ext uri="{BB962C8B-B14F-4D97-AF65-F5344CB8AC3E}">
        <p14:creationId xmlns:p14="http://schemas.microsoft.com/office/powerpoint/2010/main" val="12353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Jeunes</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039739"/>
            <a:ext cx="10229274" cy="4971096"/>
          </a:xfrm>
        </p:spPr>
        <p:txBody>
          <a:bodyPr/>
          <a:lstStyle/>
          <a:p>
            <a:pPr marL="342900" indent="-342900">
              <a:buFontTx/>
              <a:buChar char="-"/>
            </a:pPr>
            <a:r>
              <a:rPr lang="fr-FR" sz="2400" b="1" dirty="0">
                <a:solidFill>
                  <a:srgbClr val="0033CC"/>
                </a:solidFill>
              </a:rPr>
              <a:t>Critérium Départemental – le 17-03-2024</a:t>
            </a:r>
          </a:p>
          <a:p>
            <a:pPr marL="800100" lvl="1" indent="-342900">
              <a:buFontTx/>
              <a:buChar char="-"/>
            </a:pPr>
            <a:r>
              <a:rPr lang="fr-FR" sz="2200" b="1" dirty="0"/>
              <a:t>Classement général:</a:t>
            </a:r>
          </a:p>
          <a:p>
            <a:pPr marL="914400" lvl="1" indent="-457200">
              <a:buFont typeface="+mj-lt"/>
              <a:buAutoNum type="arabicPeriod"/>
            </a:pPr>
            <a:r>
              <a:rPr lang="fr-FR" sz="2200" b="1" dirty="0"/>
              <a:t>Kylian </a:t>
            </a:r>
            <a:r>
              <a:rPr lang="fr-FR" sz="2200" b="1" dirty="0" err="1"/>
              <a:t>Fassy</a:t>
            </a:r>
            <a:r>
              <a:rPr lang="fr-FR" sz="2200" b="1" dirty="0"/>
              <a:t> (RCN)</a:t>
            </a:r>
          </a:p>
          <a:p>
            <a:pPr marL="914400" lvl="1" indent="-457200">
              <a:buFont typeface="+mj-lt"/>
              <a:buAutoNum type="arabicPeriod"/>
            </a:pPr>
            <a:r>
              <a:rPr lang="fr-FR" sz="2200" b="1" dirty="0"/>
              <a:t>Nolan </a:t>
            </a:r>
            <a:r>
              <a:rPr lang="fr-FR" sz="2200" b="1" dirty="0" err="1"/>
              <a:t>Winning</a:t>
            </a:r>
            <a:r>
              <a:rPr lang="fr-FR" sz="2200" b="1" dirty="0"/>
              <a:t> (VCS)</a:t>
            </a:r>
          </a:p>
          <a:p>
            <a:pPr marL="914400" lvl="1" indent="-457200">
              <a:buFont typeface="+mj-lt"/>
              <a:buAutoNum type="arabicPeriod"/>
            </a:pPr>
            <a:r>
              <a:rPr lang="fr-FR" sz="2200" b="1" dirty="0"/>
              <a:t>Ronan </a:t>
            </a:r>
            <a:r>
              <a:rPr lang="fr-FR" sz="2200" b="1" dirty="0" err="1"/>
              <a:t>Beuneux</a:t>
            </a:r>
            <a:r>
              <a:rPr lang="fr-FR" sz="2200" b="1" dirty="0"/>
              <a:t> (CC Linas)</a:t>
            </a:r>
          </a:p>
          <a:p>
            <a:pPr marL="800100" lvl="1" indent="-342900">
              <a:buFontTx/>
              <a:buChar char="-"/>
            </a:pPr>
            <a:r>
              <a:rPr lang="fr-FR" sz="2200" b="1" dirty="0"/>
              <a:t>Commentaires: </a:t>
            </a:r>
          </a:p>
          <a:p>
            <a:pPr lvl="2"/>
            <a:r>
              <a:rPr lang="fr-FR" sz="2000" b="1" dirty="0"/>
              <a:t>14 participants de 4 écoles et 24 bénévoles</a:t>
            </a:r>
          </a:p>
          <a:p>
            <a:pPr lvl="2"/>
            <a:r>
              <a:rPr lang="fr-FR" sz="2000" b="1" dirty="0"/>
              <a:t>Très bonne ambiance malgré la pluie le matin</a:t>
            </a:r>
          </a:p>
          <a:p>
            <a:pPr marL="342900" indent="-342900">
              <a:buFontTx/>
              <a:buChar char="-"/>
            </a:pPr>
            <a:r>
              <a:rPr lang="fr-FR" sz="2400" b="1" dirty="0">
                <a:solidFill>
                  <a:srgbClr val="0033CC"/>
                </a:solidFill>
              </a:rPr>
              <a:t>Critérium National du 8 au 12 mai dans le Lot </a:t>
            </a:r>
          </a:p>
          <a:p>
            <a:pPr marL="800100" lvl="1" indent="-342900">
              <a:buFontTx/>
              <a:buChar char="-"/>
            </a:pPr>
            <a:r>
              <a:rPr lang="fr-FR" sz="2200" b="1" dirty="0"/>
              <a:t>Mathilde Lebon (RCN) en cadet si accord parental</a:t>
            </a:r>
          </a:p>
          <a:p>
            <a:pPr marL="342900" indent="-342900">
              <a:buFontTx/>
              <a:buChar char="-"/>
            </a:pPr>
            <a:r>
              <a:rPr lang="fr-FR" sz="2400" b="1" dirty="0">
                <a:solidFill>
                  <a:srgbClr val="0033CC"/>
                </a:solidFill>
              </a:rPr>
              <a:t>Critérium Régional le 22 et 23/06 à Verneuil Sur Seine</a:t>
            </a:r>
          </a:p>
          <a:p>
            <a:pPr marL="342900" indent="-342900">
              <a:buFontTx/>
              <a:buChar char="-"/>
            </a:pPr>
            <a:r>
              <a:rPr lang="fr-FR" sz="2400" b="1" dirty="0">
                <a:solidFill>
                  <a:srgbClr val="0033CC"/>
                </a:solidFill>
              </a:rPr>
              <a:t>Roll-up et Banderole</a:t>
            </a:r>
          </a:p>
          <a:p>
            <a:pPr marL="800100" lvl="1" indent="-342900">
              <a:buFontTx/>
              <a:buChar char="-"/>
            </a:pPr>
            <a:r>
              <a:rPr lang="fr-FR" sz="2200" b="1" dirty="0"/>
              <a:t>2 écoles ont profité d’une commande groupée (subvention du CODEP91 à 50%)</a:t>
            </a:r>
          </a:p>
          <a:p>
            <a:endParaRPr lang="fr-FR" sz="2400" dirty="0"/>
          </a:p>
          <a:p>
            <a:pPr marL="1257300" lvl="2" indent="-342900">
              <a:buFont typeface="Arial" panose="020B0604020202020204" pitchFamily="34" charset="0"/>
              <a:buChar char="•"/>
            </a:pPr>
            <a:endParaRPr lang="fr-FR" sz="2000" dirty="0"/>
          </a:p>
          <a:p>
            <a:pPr lvl="1"/>
            <a:endParaRPr lang="fr-FR" sz="2200" dirty="0"/>
          </a:p>
        </p:txBody>
      </p:sp>
      <p:grpSp>
        <p:nvGrpSpPr>
          <p:cNvPr id="5" name="Group 7">
            <a:extLst>
              <a:ext uri="{FF2B5EF4-FFF2-40B4-BE49-F238E27FC236}">
                <a16:creationId xmlns:a16="http://schemas.microsoft.com/office/drawing/2014/main" id="{680132A3-D541-7E8E-04A1-2CD21003F0BF}"/>
              </a:ext>
            </a:extLst>
          </p:cNvPr>
          <p:cNvGrpSpPr>
            <a:grpSpLocks/>
          </p:cNvGrpSpPr>
          <p:nvPr/>
        </p:nvGrpSpPr>
        <p:grpSpPr bwMode="auto">
          <a:xfrm>
            <a:off x="10891838" y="5564776"/>
            <a:ext cx="1191304" cy="1175657"/>
            <a:chOff x="510" y="1474"/>
            <a:chExt cx="2282" cy="1514"/>
          </a:xfrm>
        </p:grpSpPr>
        <p:pic>
          <p:nvPicPr>
            <p:cNvPr id="6" name="Picture 8">
              <a:extLst>
                <a:ext uri="{FF2B5EF4-FFF2-40B4-BE49-F238E27FC236}">
                  <a16:creationId xmlns:a16="http://schemas.microsoft.com/office/drawing/2014/main" id="{12D37FA5-3B63-433C-A261-76A85064B3A9}"/>
                </a:ext>
              </a:extLst>
            </p:cNvPr>
            <p:cNvPicPr>
              <a:picLocks noChangeAspect="1" noChangeArrowheads="1"/>
            </p:cNvPicPr>
            <p:nvPr/>
          </p:nvPicPr>
          <p:blipFill>
            <a:blip r:embed="rId2"/>
            <a:srcRect/>
            <a:stretch>
              <a:fillRect/>
            </a:stretch>
          </p:blipFill>
          <p:spPr bwMode="auto">
            <a:xfrm>
              <a:off x="1358" y="1474"/>
              <a:ext cx="1434" cy="1514"/>
            </a:xfrm>
            <a:prstGeom prst="rect">
              <a:avLst/>
            </a:prstGeom>
            <a:noFill/>
            <a:ln w="9525">
              <a:noFill/>
              <a:miter lim="800000"/>
              <a:headEnd/>
              <a:tailEnd/>
            </a:ln>
          </p:spPr>
        </p:pic>
        <p:pic>
          <p:nvPicPr>
            <p:cNvPr id="7" name="Picture 9">
              <a:extLst>
                <a:ext uri="{FF2B5EF4-FFF2-40B4-BE49-F238E27FC236}">
                  <a16:creationId xmlns:a16="http://schemas.microsoft.com/office/drawing/2014/main" id="{2AD31F24-8DB5-14F6-A567-8F1CBCCD8E00}"/>
                </a:ext>
              </a:extLst>
            </p:cNvPr>
            <p:cNvPicPr>
              <a:picLocks noChangeAspect="1" noChangeArrowheads="1"/>
            </p:cNvPicPr>
            <p:nvPr/>
          </p:nvPicPr>
          <p:blipFill>
            <a:blip r:embed="rId3"/>
            <a:srcRect/>
            <a:stretch>
              <a:fillRect/>
            </a:stretch>
          </p:blipFill>
          <p:spPr bwMode="auto">
            <a:xfrm>
              <a:off x="510" y="1474"/>
              <a:ext cx="1434" cy="1514"/>
            </a:xfrm>
            <a:prstGeom prst="rect">
              <a:avLst/>
            </a:prstGeom>
            <a:noFill/>
            <a:ln w="9525">
              <a:noFill/>
              <a:miter lim="800000"/>
              <a:headEnd/>
              <a:tailEnd/>
            </a:ln>
          </p:spPr>
        </p:pic>
      </p:grpSp>
      <p:pic>
        <p:nvPicPr>
          <p:cNvPr id="8" name="Picture 7" descr="A group of people standing in front of a banner&#10;&#10;Description automatically generated">
            <a:extLst>
              <a:ext uri="{FF2B5EF4-FFF2-40B4-BE49-F238E27FC236}">
                <a16:creationId xmlns:a16="http://schemas.microsoft.com/office/drawing/2014/main" id="{43F1D982-764C-700E-8C11-EB847456F8F3}"/>
              </a:ext>
            </a:extLst>
          </p:cNvPr>
          <p:cNvPicPr>
            <a:picLocks noChangeAspect="1"/>
          </p:cNvPicPr>
          <p:nvPr/>
        </p:nvPicPr>
        <p:blipFill>
          <a:blip r:embed="rId4"/>
          <a:stretch>
            <a:fillRect/>
          </a:stretch>
        </p:blipFill>
        <p:spPr>
          <a:xfrm>
            <a:off x="8147402" y="1127766"/>
            <a:ext cx="4044598" cy="3101334"/>
          </a:xfrm>
          <a:prstGeom prst="rect">
            <a:avLst/>
          </a:prstGeom>
        </p:spPr>
      </p:pic>
    </p:spTree>
    <p:extLst>
      <p:ext uri="{BB962C8B-B14F-4D97-AF65-F5344CB8AC3E}">
        <p14:creationId xmlns:p14="http://schemas.microsoft.com/office/powerpoint/2010/main" val="132604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a:t>Commission Jeunes</a:t>
            </a:r>
            <a:endParaRPr lang="fr-FR" sz="3200" dirty="0"/>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2" y="1039739"/>
            <a:ext cx="10733603" cy="4971096"/>
          </a:xfrm>
        </p:spPr>
        <p:txBody>
          <a:bodyPr/>
          <a:lstStyle/>
          <a:p>
            <a:pPr marL="342900" indent="-342900">
              <a:buFontTx/>
              <a:buChar char="-"/>
            </a:pPr>
            <a:r>
              <a:rPr lang="fr-FR" sz="2400" b="1" dirty="0">
                <a:solidFill>
                  <a:srgbClr val="0033CC"/>
                </a:solidFill>
              </a:rPr>
              <a:t>Plan de relance des écoles (EFV)</a:t>
            </a:r>
          </a:p>
          <a:p>
            <a:pPr marL="914400" lvl="1" indent="-457200" algn="just">
              <a:buFont typeface="+mj-lt"/>
              <a:buAutoNum type="arabicPeriod"/>
            </a:pPr>
            <a:r>
              <a:rPr lang="fr-FR" sz="2200" b="1" dirty="0"/>
              <a:t>Invitation des présidents de club VTT à la remise des coupes du critérium départemental du 17 mars (envoyée le 5 mars 2024)</a:t>
            </a:r>
          </a:p>
          <a:p>
            <a:pPr marL="914400" lvl="1" indent="-457200" algn="just">
              <a:buFont typeface="+mj-lt"/>
              <a:buAutoNum type="arabicPeriod"/>
            </a:pPr>
            <a:r>
              <a:rPr lang="fr-FR" sz="2200" b="1" dirty="0"/>
              <a:t>Faire un point avec chacune des 4 EFV existantes (nb jeunes, nb d’encadrants, </a:t>
            </a:r>
            <a:r>
              <a:rPr lang="fr-FR" sz="2200" b="1" dirty="0" err="1"/>
              <a:t>Pass’Sport</a:t>
            </a:r>
            <a:r>
              <a:rPr lang="fr-FR" sz="2200" b="1" dirty="0"/>
              <a:t>, </a:t>
            </a:r>
            <a:r>
              <a:rPr lang="fr-FR" sz="2200" b="1" dirty="0" err="1"/>
              <a:t>Labaz</a:t>
            </a:r>
            <a:r>
              <a:rPr lang="fr-FR" sz="2200" b="1" dirty="0"/>
              <a:t>, problèmes rencontrés, moyens mis en œuvre, etc…)</a:t>
            </a:r>
          </a:p>
          <a:p>
            <a:pPr marL="914400" lvl="1" indent="-457200" algn="just">
              <a:buFont typeface="+mj-lt"/>
              <a:buAutoNum type="arabicPeriod"/>
            </a:pPr>
            <a:r>
              <a:rPr lang="fr-FR" sz="2200" b="1" dirty="0"/>
              <a:t>Réunion avec les clubs de plus de 40 licenciés ou ceux qui ont des jeunes sans EFV pour discuter autour des points suivants:</a:t>
            </a:r>
          </a:p>
          <a:p>
            <a:pPr marL="1371600" lvl="2" indent="-457200" algn="just">
              <a:buFont typeface="Arial" panose="020B0604020202020204" pitchFamily="34" charset="0"/>
              <a:buChar char="•"/>
            </a:pPr>
            <a:r>
              <a:rPr lang="fr-FR" sz="2000" b="1" dirty="0"/>
              <a:t>Les avantages</a:t>
            </a:r>
          </a:p>
          <a:p>
            <a:pPr marL="1371600" lvl="2" indent="-457200" algn="just">
              <a:buFont typeface="Arial" panose="020B0604020202020204" pitchFamily="34" charset="0"/>
              <a:buChar char="•"/>
            </a:pPr>
            <a:r>
              <a:rPr lang="fr-FR" sz="2000" b="1" dirty="0"/>
              <a:t>Les obligations</a:t>
            </a:r>
          </a:p>
          <a:p>
            <a:pPr marL="1371600" lvl="2" indent="-457200" algn="just">
              <a:buFont typeface="Arial" panose="020B0604020202020204" pitchFamily="34" charset="0"/>
              <a:buChar char="•"/>
            </a:pPr>
            <a:r>
              <a:rPr lang="fr-FR" sz="2000" b="1" dirty="0"/>
              <a:t>Processus de  création d’une EFV</a:t>
            </a:r>
          </a:p>
          <a:p>
            <a:pPr marL="1371600" lvl="2" indent="-457200" algn="just">
              <a:buFont typeface="Arial" panose="020B0604020202020204" pitchFamily="34" charset="0"/>
              <a:buChar char="•"/>
            </a:pPr>
            <a:r>
              <a:rPr lang="fr-FR" sz="2000" b="1" dirty="0"/>
              <a:t>Retour d’expériences d’une jeune EFV de Marolles en Hurepoix</a:t>
            </a:r>
          </a:p>
          <a:p>
            <a:pPr marL="1371600" lvl="2" indent="-457200" algn="just">
              <a:buFont typeface="Arial" panose="020B0604020202020204" pitchFamily="34" charset="0"/>
              <a:buChar char="•"/>
            </a:pPr>
            <a:r>
              <a:rPr lang="fr-FR" sz="2000" b="1" dirty="0"/>
              <a:t>Questions &amp; Réponses</a:t>
            </a:r>
          </a:p>
          <a:p>
            <a:pPr marL="914400" lvl="1" indent="-457200" algn="just">
              <a:buFont typeface="+mj-lt"/>
              <a:buAutoNum type="arabicPeriod"/>
            </a:pPr>
            <a:r>
              <a:rPr lang="fr-FR" sz="2200" b="1" dirty="0"/>
              <a:t>Analyse des points 2 et 3 pour constituer une liste de propositions à adopter</a:t>
            </a:r>
          </a:p>
          <a:p>
            <a:pPr marL="914400" lvl="1" indent="-457200" algn="just">
              <a:buFont typeface="+mj-lt"/>
              <a:buAutoNum type="arabicPeriod"/>
            </a:pPr>
            <a:r>
              <a:rPr lang="fr-FR" sz="2200" b="1" dirty="0"/>
              <a:t>Organisation d’une journée des éducateurs</a:t>
            </a:r>
          </a:p>
          <a:p>
            <a:pPr marL="800100" lvl="1" indent="-342900">
              <a:buFontTx/>
              <a:buChar char="-"/>
            </a:pPr>
            <a:endParaRPr lang="fr-FR" sz="2200" dirty="0"/>
          </a:p>
          <a:p>
            <a:pPr marL="800100" lvl="1" indent="-342900">
              <a:buFontTx/>
              <a:buChar char="-"/>
            </a:pPr>
            <a:endParaRPr lang="fr-FR" sz="2200" dirty="0"/>
          </a:p>
          <a:p>
            <a:pPr marL="342900" indent="-342900">
              <a:buFontTx/>
              <a:buChar char="-"/>
            </a:pPr>
            <a:endParaRPr lang="fr-FR" sz="2400" dirty="0"/>
          </a:p>
          <a:p>
            <a:endParaRPr lang="fr-FR" sz="2400" dirty="0"/>
          </a:p>
          <a:p>
            <a:pPr marL="1257300" lvl="2" indent="-342900">
              <a:buFont typeface="Arial" panose="020B0604020202020204" pitchFamily="34" charset="0"/>
              <a:buChar char="•"/>
            </a:pPr>
            <a:endParaRPr lang="fr-FR" sz="2000" dirty="0"/>
          </a:p>
          <a:p>
            <a:pPr lvl="1"/>
            <a:endParaRPr lang="fr-FR" sz="2200" dirty="0"/>
          </a:p>
        </p:txBody>
      </p:sp>
      <p:grpSp>
        <p:nvGrpSpPr>
          <p:cNvPr id="5" name="Group 7">
            <a:extLst>
              <a:ext uri="{FF2B5EF4-FFF2-40B4-BE49-F238E27FC236}">
                <a16:creationId xmlns:a16="http://schemas.microsoft.com/office/drawing/2014/main" id="{680132A3-D541-7E8E-04A1-2CD21003F0BF}"/>
              </a:ext>
            </a:extLst>
          </p:cNvPr>
          <p:cNvGrpSpPr>
            <a:grpSpLocks/>
          </p:cNvGrpSpPr>
          <p:nvPr/>
        </p:nvGrpSpPr>
        <p:grpSpPr bwMode="auto">
          <a:xfrm>
            <a:off x="10891838" y="5564776"/>
            <a:ext cx="1191304" cy="1175657"/>
            <a:chOff x="510" y="1474"/>
            <a:chExt cx="2282" cy="1514"/>
          </a:xfrm>
        </p:grpSpPr>
        <p:pic>
          <p:nvPicPr>
            <p:cNvPr id="6" name="Picture 8">
              <a:extLst>
                <a:ext uri="{FF2B5EF4-FFF2-40B4-BE49-F238E27FC236}">
                  <a16:creationId xmlns:a16="http://schemas.microsoft.com/office/drawing/2014/main" id="{12D37FA5-3B63-433C-A261-76A85064B3A9}"/>
                </a:ext>
              </a:extLst>
            </p:cNvPr>
            <p:cNvPicPr>
              <a:picLocks noChangeAspect="1" noChangeArrowheads="1"/>
            </p:cNvPicPr>
            <p:nvPr/>
          </p:nvPicPr>
          <p:blipFill>
            <a:blip r:embed="rId2"/>
            <a:srcRect/>
            <a:stretch>
              <a:fillRect/>
            </a:stretch>
          </p:blipFill>
          <p:spPr bwMode="auto">
            <a:xfrm>
              <a:off x="1358" y="1474"/>
              <a:ext cx="1434" cy="1514"/>
            </a:xfrm>
            <a:prstGeom prst="rect">
              <a:avLst/>
            </a:prstGeom>
            <a:noFill/>
            <a:ln w="9525">
              <a:noFill/>
              <a:miter lim="800000"/>
              <a:headEnd/>
              <a:tailEnd/>
            </a:ln>
          </p:spPr>
        </p:pic>
        <p:pic>
          <p:nvPicPr>
            <p:cNvPr id="7" name="Picture 9">
              <a:extLst>
                <a:ext uri="{FF2B5EF4-FFF2-40B4-BE49-F238E27FC236}">
                  <a16:creationId xmlns:a16="http://schemas.microsoft.com/office/drawing/2014/main" id="{2AD31F24-8DB5-14F6-A567-8F1CBCCD8E00}"/>
                </a:ext>
              </a:extLst>
            </p:cNvPr>
            <p:cNvPicPr>
              <a:picLocks noChangeAspect="1" noChangeArrowheads="1"/>
            </p:cNvPicPr>
            <p:nvPr/>
          </p:nvPicPr>
          <p:blipFill>
            <a:blip r:embed="rId3"/>
            <a:srcRect/>
            <a:stretch>
              <a:fillRect/>
            </a:stretch>
          </p:blipFill>
          <p:spPr bwMode="auto">
            <a:xfrm>
              <a:off x="510" y="1474"/>
              <a:ext cx="1434" cy="1514"/>
            </a:xfrm>
            <a:prstGeom prst="rect">
              <a:avLst/>
            </a:prstGeom>
            <a:noFill/>
            <a:ln w="9525">
              <a:noFill/>
              <a:miter lim="800000"/>
              <a:headEnd/>
              <a:tailEnd/>
            </a:ln>
          </p:spPr>
        </p:pic>
      </p:grpSp>
    </p:spTree>
    <p:extLst>
      <p:ext uri="{BB962C8B-B14F-4D97-AF65-F5344CB8AC3E}">
        <p14:creationId xmlns:p14="http://schemas.microsoft.com/office/powerpoint/2010/main" val="358172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a:t>Commission Jeunes</a:t>
            </a:r>
            <a:endParaRPr lang="fr-FR" sz="3200" dirty="0"/>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2" y="1039739"/>
            <a:ext cx="10733603" cy="4971096"/>
          </a:xfrm>
        </p:spPr>
        <p:txBody>
          <a:bodyPr/>
          <a:lstStyle/>
          <a:p>
            <a:pPr marL="342900" indent="-342900">
              <a:buFontTx/>
              <a:buChar char="-"/>
            </a:pPr>
            <a:r>
              <a:rPr lang="fr-FR" sz="2400" b="1" dirty="0">
                <a:solidFill>
                  <a:srgbClr val="0033CC"/>
                </a:solidFill>
              </a:rPr>
              <a:t>Bike to Roanne: une partie subventionnée par le CODEP91</a:t>
            </a:r>
          </a:p>
          <a:p>
            <a:pPr marL="914400" lvl="1" indent="-457200" algn="just">
              <a:buFont typeface="+mj-lt"/>
              <a:buAutoNum type="arabicPeriod"/>
            </a:pPr>
            <a:r>
              <a:rPr lang="fr-FR" sz="2400" b="1" dirty="0"/>
              <a:t>17/07: Départ d’Evry avec un minibus pour Lyon + dîner + nuit d’hôtel</a:t>
            </a:r>
          </a:p>
          <a:p>
            <a:pPr marL="914400" lvl="1" indent="-457200" algn="just">
              <a:buFont typeface="+mj-lt"/>
              <a:buAutoNum type="arabicPeriod"/>
            </a:pPr>
            <a:r>
              <a:rPr lang="fr-FR" sz="2400" b="1" dirty="0"/>
              <a:t>18 au 20/07: 3 jours d’itinérance avec les jeunes des autres régions jusqu’à Roanne</a:t>
            </a:r>
          </a:p>
          <a:p>
            <a:pPr marL="914400" lvl="1" indent="-457200" algn="just">
              <a:buFont typeface="+mj-lt"/>
              <a:buAutoNum type="arabicPeriod"/>
            </a:pPr>
            <a:r>
              <a:rPr lang="fr-FR" sz="2400" b="1" dirty="0"/>
              <a:t>21/07: remise de maillot  pour l’occasion et défilé dans Roanne</a:t>
            </a:r>
          </a:p>
          <a:p>
            <a:pPr marL="914400" lvl="1" indent="-457200" algn="just">
              <a:buFont typeface="+mj-lt"/>
              <a:buAutoNum type="arabicPeriod"/>
            </a:pPr>
            <a:r>
              <a:rPr lang="fr-FR" sz="2400" b="1" dirty="0"/>
              <a:t>Du 21 au 23/07: camp de base des jeunes (activités ludiques proposées)</a:t>
            </a:r>
          </a:p>
          <a:p>
            <a:pPr marL="914400" lvl="1" indent="-457200" algn="just">
              <a:buFont typeface="+mj-lt"/>
              <a:buAutoNum type="arabicPeriod"/>
            </a:pPr>
            <a:r>
              <a:rPr lang="fr-FR" sz="2400" b="1" dirty="0"/>
              <a:t>23/07: retour Evry en Minibus tard dans la nuit</a:t>
            </a:r>
          </a:p>
          <a:p>
            <a:pPr marL="342900" indent="-342900" algn="just">
              <a:buFontTx/>
              <a:buChar char="-"/>
            </a:pPr>
            <a:r>
              <a:rPr lang="fr-FR" sz="2400" b="1" dirty="0">
                <a:solidFill>
                  <a:srgbClr val="0033CC"/>
                </a:solidFill>
              </a:rPr>
              <a:t>Détails:</a:t>
            </a:r>
          </a:p>
          <a:p>
            <a:pPr marL="800100" lvl="1" indent="-342900" algn="just">
              <a:buFontTx/>
              <a:buChar char="-"/>
            </a:pPr>
            <a:r>
              <a:rPr lang="fr-FR" sz="2200" b="1" dirty="0"/>
              <a:t>Prix: 250€ tout compris par enfant</a:t>
            </a:r>
          </a:p>
          <a:p>
            <a:pPr marL="800100" lvl="1" indent="-342900" algn="just">
              <a:buFontTx/>
              <a:buChar char="-"/>
            </a:pPr>
            <a:r>
              <a:rPr lang="fr-FR" sz="2200" b="1" dirty="0"/>
              <a:t>Age mini: 10 ans</a:t>
            </a:r>
          </a:p>
          <a:p>
            <a:pPr marL="800100" lvl="1" indent="-342900" algn="just">
              <a:buFontTx/>
              <a:buChar char="-"/>
            </a:pPr>
            <a:r>
              <a:rPr lang="fr-FR" sz="2200" b="1" dirty="0"/>
              <a:t>Nbr de participants: 6 enfants et 2 accompagnateurs</a:t>
            </a:r>
          </a:p>
          <a:p>
            <a:pPr marL="800100" lvl="1" indent="-342900" algn="just">
              <a:buFontTx/>
              <a:buChar char="-"/>
            </a:pPr>
            <a:r>
              <a:rPr lang="fr-FR" sz="2200" b="1" dirty="0"/>
              <a:t>Coût pour le CODEP91 estimé à: 1600€ (subvention ANS)</a:t>
            </a:r>
          </a:p>
          <a:p>
            <a:pPr marL="800100" lvl="1" indent="-342900" algn="just">
              <a:buFontTx/>
              <a:buChar char="-"/>
            </a:pPr>
            <a:r>
              <a:rPr lang="fr-FR" sz="2200" b="1" dirty="0"/>
              <a:t>Communication à renvoyer en avril 2024 auprès des clubs</a:t>
            </a:r>
          </a:p>
          <a:p>
            <a:pPr marL="800100" lvl="1" indent="-342900" algn="just">
              <a:buFontTx/>
              <a:buChar char="-"/>
            </a:pPr>
            <a:endParaRPr lang="fr-FR" sz="2200" dirty="0"/>
          </a:p>
          <a:p>
            <a:pPr lvl="1"/>
            <a:endParaRPr lang="fr-FR" sz="2200" dirty="0"/>
          </a:p>
          <a:p>
            <a:pPr marL="342900" indent="-342900">
              <a:buFont typeface="Arial" panose="020B0604020202020204" pitchFamily="34" charset="0"/>
              <a:buChar char="•"/>
            </a:pPr>
            <a:endParaRPr lang="fr-FR" sz="2400" dirty="0"/>
          </a:p>
          <a:p>
            <a:pPr marL="914400" lvl="1" indent="-457200">
              <a:buFont typeface="+mj-lt"/>
              <a:buAutoNum type="arabicPeriod"/>
            </a:pPr>
            <a:endParaRPr lang="fr-FR" sz="2200" dirty="0"/>
          </a:p>
          <a:p>
            <a:pPr marL="914400" lvl="1" indent="-457200">
              <a:buFont typeface="+mj-lt"/>
              <a:buAutoNum type="arabicPeriod"/>
            </a:pPr>
            <a:endParaRPr lang="fr-FR" sz="2200" dirty="0"/>
          </a:p>
          <a:p>
            <a:pPr marL="800100" lvl="1" indent="-342900">
              <a:buFontTx/>
              <a:buChar char="-"/>
            </a:pPr>
            <a:endParaRPr lang="fr-FR" sz="2200" dirty="0"/>
          </a:p>
          <a:p>
            <a:pPr marL="800100" lvl="1" indent="-342900">
              <a:buFontTx/>
              <a:buChar char="-"/>
            </a:pPr>
            <a:endParaRPr lang="fr-FR" sz="2200" dirty="0"/>
          </a:p>
          <a:p>
            <a:pPr marL="342900" indent="-342900">
              <a:buFontTx/>
              <a:buChar char="-"/>
            </a:pPr>
            <a:endParaRPr lang="fr-FR" sz="2400" dirty="0"/>
          </a:p>
          <a:p>
            <a:endParaRPr lang="fr-FR" sz="2400" dirty="0"/>
          </a:p>
          <a:p>
            <a:pPr marL="1257300" lvl="2" indent="-342900">
              <a:buFont typeface="Arial" panose="020B0604020202020204" pitchFamily="34" charset="0"/>
              <a:buChar char="•"/>
            </a:pPr>
            <a:endParaRPr lang="fr-FR" sz="2000" dirty="0"/>
          </a:p>
          <a:p>
            <a:pPr lvl="1"/>
            <a:endParaRPr lang="fr-FR" sz="2200" dirty="0"/>
          </a:p>
        </p:txBody>
      </p:sp>
      <p:grpSp>
        <p:nvGrpSpPr>
          <p:cNvPr id="5" name="Group 7">
            <a:extLst>
              <a:ext uri="{FF2B5EF4-FFF2-40B4-BE49-F238E27FC236}">
                <a16:creationId xmlns:a16="http://schemas.microsoft.com/office/drawing/2014/main" id="{680132A3-D541-7E8E-04A1-2CD21003F0BF}"/>
              </a:ext>
            </a:extLst>
          </p:cNvPr>
          <p:cNvGrpSpPr>
            <a:grpSpLocks/>
          </p:cNvGrpSpPr>
          <p:nvPr/>
        </p:nvGrpSpPr>
        <p:grpSpPr bwMode="auto">
          <a:xfrm>
            <a:off x="10891838" y="5564776"/>
            <a:ext cx="1191304" cy="1175657"/>
            <a:chOff x="510" y="1474"/>
            <a:chExt cx="2282" cy="1514"/>
          </a:xfrm>
        </p:grpSpPr>
        <p:pic>
          <p:nvPicPr>
            <p:cNvPr id="6" name="Picture 8">
              <a:extLst>
                <a:ext uri="{FF2B5EF4-FFF2-40B4-BE49-F238E27FC236}">
                  <a16:creationId xmlns:a16="http://schemas.microsoft.com/office/drawing/2014/main" id="{12D37FA5-3B63-433C-A261-76A85064B3A9}"/>
                </a:ext>
              </a:extLst>
            </p:cNvPr>
            <p:cNvPicPr>
              <a:picLocks noChangeAspect="1" noChangeArrowheads="1"/>
            </p:cNvPicPr>
            <p:nvPr/>
          </p:nvPicPr>
          <p:blipFill>
            <a:blip r:embed="rId2"/>
            <a:srcRect/>
            <a:stretch>
              <a:fillRect/>
            </a:stretch>
          </p:blipFill>
          <p:spPr bwMode="auto">
            <a:xfrm>
              <a:off x="1358" y="1474"/>
              <a:ext cx="1434" cy="1514"/>
            </a:xfrm>
            <a:prstGeom prst="rect">
              <a:avLst/>
            </a:prstGeom>
            <a:noFill/>
            <a:ln w="9525">
              <a:noFill/>
              <a:miter lim="800000"/>
              <a:headEnd/>
              <a:tailEnd/>
            </a:ln>
          </p:spPr>
        </p:pic>
        <p:pic>
          <p:nvPicPr>
            <p:cNvPr id="7" name="Picture 9">
              <a:extLst>
                <a:ext uri="{FF2B5EF4-FFF2-40B4-BE49-F238E27FC236}">
                  <a16:creationId xmlns:a16="http://schemas.microsoft.com/office/drawing/2014/main" id="{2AD31F24-8DB5-14F6-A567-8F1CBCCD8E00}"/>
                </a:ext>
              </a:extLst>
            </p:cNvPr>
            <p:cNvPicPr>
              <a:picLocks noChangeAspect="1" noChangeArrowheads="1"/>
            </p:cNvPicPr>
            <p:nvPr/>
          </p:nvPicPr>
          <p:blipFill>
            <a:blip r:embed="rId3"/>
            <a:srcRect/>
            <a:stretch>
              <a:fillRect/>
            </a:stretch>
          </p:blipFill>
          <p:spPr bwMode="auto">
            <a:xfrm>
              <a:off x="510" y="1474"/>
              <a:ext cx="1434" cy="1514"/>
            </a:xfrm>
            <a:prstGeom prst="rect">
              <a:avLst/>
            </a:prstGeom>
            <a:noFill/>
            <a:ln w="9525">
              <a:noFill/>
              <a:miter lim="800000"/>
              <a:headEnd/>
              <a:tailEnd/>
            </a:ln>
          </p:spPr>
        </p:pic>
      </p:grpSp>
    </p:spTree>
    <p:extLst>
      <p:ext uri="{BB962C8B-B14F-4D97-AF65-F5344CB8AC3E}">
        <p14:creationId xmlns:p14="http://schemas.microsoft.com/office/powerpoint/2010/main" val="428165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Féminines</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866148" y="1039739"/>
            <a:ext cx="10229274" cy="4811955"/>
          </a:xfrm>
        </p:spPr>
        <p:txBody>
          <a:bodyPr/>
          <a:lstStyle/>
          <a:p>
            <a:r>
              <a:rPr lang="fr-FR" sz="2400" b="1" dirty="0">
                <a:solidFill>
                  <a:srgbClr val="0033CC"/>
                </a:solidFill>
              </a:rPr>
              <a:t>Sorties Prévues en 2024</a:t>
            </a:r>
          </a:p>
          <a:p>
            <a:pPr marL="342900" indent="-342900" algn="just">
              <a:buFontTx/>
              <a:buChar char="-"/>
            </a:pPr>
            <a:r>
              <a:rPr lang="fr-FR" sz="1800" b="1" dirty="0">
                <a:solidFill>
                  <a:schemeClr val="tx1"/>
                </a:solidFill>
              </a:rPr>
              <a:t>Une sortie sur la journée du 30 mars avec un départ de Nandy en Seine et Marne sur le thème des Fermes Fortifiées. 22 inscriptions.</a:t>
            </a:r>
          </a:p>
          <a:p>
            <a:pPr marL="342900" indent="-342900" algn="just">
              <a:buFontTx/>
              <a:buChar char="-"/>
            </a:pPr>
            <a:r>
              <a:rPr lang="fr-FR" sz="1800" b="1" dirty="0">
                <a:solidFill>
                  <a:schemeClr val="tx1"/>
                </a:solidFill>
              </a:rPr>
              <a:t>« Toutes à Joigny » : un séjour de deux jours à Armeau dans l’Yonne ou un voyage itinérant sur trois jours jusqu’à Armeau, au choix. Une visite guidée de la ville de Joigny. Peu d’inscriptions pour le moment.</a:t>
            </a:r>
          </a:p>
          <a:p>
            <a:pPr algn="just"/>
            <a:r>
              <a:rPr lang="fr-FR" sz="2400" b="1" dirty="0">
                <a:solidFill>
                  <a:srgbClr val="0033CC"/>
                </a:solidFill>
              </a:rPr>
              <a:t>Ensemble à Paris 2024 – le 2 juin- Accueil des clubs le vendredi 31 mai et/ou samedi 1 juin.</a:t>
            </a:r>
          </a:p>
          <a:p>
            <a:pPr marL="285750" indent="-285750" algn="just">
              <a:buFontTx/>
              <a:buChar char="-"/>
            </a:pPr>
            <a:r>
              <a:rPr lang="fr-FR" sz="1800" b="1" dirty="0">
                <a:solidFill>
                  <a:schemeClr val="tx1"/>
                </a:solidFill>
              </a:rPr>
              <a:t>Quelques-uns des voyages itinérants (VI) qui arrivent le 31 mai ou le 1</a:t>
            </a:r>
            <a:r>
              <a:rPr lang="fr-FR" sz="1800" b="1" baseline="30000" dirty="0">
                <a:solidFill>
                  <a:schemeClr val="tx1"/>
                </a:solidFill>
              </a:rPr>
              <a:t>er</a:t>
            </a:r>
            <a:r>
              <a:rPr lang="fr-FR" sz="1800" b="1" dirty="0">
                <a:solidFill>
                  <a:schemeClr val="tx1"/>
                </a:solidFill>
              </a:rPr>
              <a:t> juin en Essonne ont demandé  un accompagnement sur leur dernière étape jusqu’à leur hébergement.</a:t>
            </a:r>
          </a:p>
          <a:p>
            <a:pPr marL="742950" lvl="1" indent="-285750" algn="just">
              <a:buFontTx/>
              <a:buChar char="-"/>
            </a:pPr>
            <a:r>
              <a:rPr lang="fr-FR" sz="1800" b="1" dirty="0"/>
              <a:t>Le club de Savigny accompagnera le groupe arrivant de Gironde</a:t>
            </a:r>
          </a:p>
          <a:p>
            <a:pPr marL="742950" lvl="1" indent="-285750" algn="just">
              <a:buFontTx/>
              <a:buChar char="-"/>
            </a:pPr>
            <a:r>
              <a:rPr lang="fr-FR" sz="1800" b="1" dirty="0"/>
              <a:t>Le club de Bondoufle accompagnera le groupe arrivant de Bretagne</a:t>
            </a:r>
          </a:p>
          <a:p>
            <a:pPr marL="742950" lvl="1" indent="-285750" algn="just">
              <a:buFontTx/>
              <a:buChar char="-"/>
            </a:pPr>
            <a:r>
              <a:rPr lang="fr-FR" sz="1800" b="1" dirty="0"/>
              <a:t>Le club d’Athis Mons accompagnera le groupe arrivant des Hautes Alpes, </a:t>
            </a:r>
          </a:p>
          <a:p>
            <a:pPr marL="742950" lvl="1" indent="-285750" algn="just">
              <a:buFontTx/>
              <a:buChar char="-"/>
            </a:pPr>
            <a:r>
              <a:rPr lang="fr-FR" sz="1800" b="1" dirty="0"/>
              <a:t>Le club de Ballainvilliers accompagnera le groupe arrivant de Vendée</a:t>
            </a:r>
          </a:p>
          <a:p>
            <a:pPr marL="742950" lvl="1" indent="-285750" algn="just">
              <a:buFontTx/>
              <a:buChar char="-"/>
            </a:pPr>
            <a:r>
              <a:rPr lang="fr-FR" sz="1800" b="1" dirty="0"/>
              <a:t>Le club de Marolles accompagnera le groupe arrivant des Bouches du Rhône </a:t>
            </a:r>
          </a:p>
        </p:txBody>
      </p:sp>
      <p:pic>
        <p:nvPicPr>
          <p:cNvPr id="5" name="Picture 22" descr="Animation19">
            <a:extLst>
              <a:ext uri="{FF2B5EF4-FFF2-40B4-BE49-F238E27FC236}">
                <a16:creationId xmlns:a16="http://schemas.microsoft.com/office/drawing/2014/main" id="{3CE9D2EE-DD58-3915-D9F9-A126021BCA80}"/>
              </a:ext>
            </a:extLst>
          </p:cNvPr>
          <p:cNvPicPr>
            <a:picLocks noChangeAspect="1" noChangeArrowheads="1"/>
          </p:cNvPicPr>
          <p:nvPr/>
        </p:nvPicPr>
        <p:blipFill>
          <a:blip r:embed="rId2"/>
          <a:srcRect/>
          <a:stretch>
            <a:fillRect/>
          </a:stretch>
        </p:blipFill>
        <p:spPr bwMode="auto">
          <a:xfrm flipH="1">
            <a:off x="10771983" y="5653869"/>
            <a:ext cx="1244273" cy="1107094"/>
          </a:xfrm>
          <a:prstGeom prst="rect">
            <a:avLst/>
          </a:prstGeom>
          <a:noFill/>
          <a:ln w="9525">
            <a:noFill/>
            <a:miter lim="800000"/>
            <a:headEnd/>
            <a:tailEnd/>
          </a:ln>
        </p:spPr>
      </p:pic>
    </p:spTree>
    <p:extLst>
      <p:ext uri="{BB962C8B-B14F-4D97-AF65-F5344CB8AC3E}">
        <p14:creationId xmlns:p14="http://schemas.microsoft.com/office/powerpoint/2010/main" val="249264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2B9529A-80FB-7556-2FD6-EAB2D8890DEE}"/>
              </a:ext>
            </a:extLst>
          </p:cNvPr>
          <p:cNvSpPr>
            <a:spLocks noGrp="1"/>
          </p:cNvSpPr>
          <p:nvPr>
            <p:ph type="body" sz="half" idx="2"/>
          </p:nvPr>
        </p:nvSpPr>
        <p:spPr>
          <a:xfrm>
            <a:off x="364704" y="2062809"/>
            <a:ext cx="11502831" cy="3948026"/>
          </a:xfrm>
        </p:spPr>
        <p:txBody>
          <a:bodyPr/>
          <a:lstStyle/>
          <a:p>
            <a:pPr algn="just"/>
            <a:r>
              <a:rPr lang="fr-FR" sz="1800" b="1" dirty="0">
                <a:solidFill>
                  <a:schemeClr val="tx1"/>
                </a:solidFill>
              </a:rPr>
              <a:t>On aura également besoin de bénévoles le dimanche matin 2 juin pour accompagner les VI de leur hébergement jusqu’à Vincennes.</a:t>
            </a:r>
          </a:p>
          <a:p>
            <a:pPr algn="just"/>
            <a:r>
              <a:rPr lang="fr-FR" sz="1800" b="1" dirty="0">
                <a:solidFill>
                  <a:schemeClr val="tx1"/>
                </a:solidFill>
              </a:rPr>
              <a:t>Relativement peu de VI arrivent sur l’Essonne mais beaucoup arrivent sur le Val de Marne et ce département cherche des clubs susceptibles de l’aider sur ce point </a:t>
            </a:r>
          </a:p>
          <a:p>
            <a:pPr algn="just"/>
            <a:r>
              <a:rPr lang="fr-FR" sz="1800" b="1" dirty="0">
                <a:solidFill>
                  <a:schemeClr val="tx1"/>
                </a:solidFill>
              </a:rPr>
              <a:t>Un appel aux bénévoles a été envoyé à tous les licenciés IDF pour l’accueil sur place (stand inscription, restauration, surveillance du lieu, gestion de la collecte des déchets, encadrement vélo sur le circuit parisien (staffeurs), parking vélos). Le pique-nique sera offert aux bénévoles et ils auront un tee-shirt distinctif, les staffeurs auront un gilet de sécurité spécifique.</a:t>
            </a:r>
          </a:p>
          <a:p>
            <a:pPr algn="just"/>
            <a:r>
              <a:rPr lang="fr-FR" sz="1800" b="1" dirty="0">
                <a:solidFill>
                  <a:schemeClr val="tx1"/>
                </a:solidFill>
              </a:rPr>
              <a:t>D’autre part tous les Franciliens sont invités à participer à la grande parade, défilé dans Paris avec tous les participants aux voyages itinérants.</a:t>
            </a:r>
          </a:p>
          <a:p>
            <a:endParaRPr lang="fr-FR" dirty="0"/>
          </a:p>
        </p:txBody>
      </p:sp>
      <p:sp>
        <p:nvSpPr>
          <p:cNvPr id="4" name="Titre 3">
            <a:extLst>
              <a:ext uri="{FF2B5EF4-FFF2-40B4-BE49-F238E27FC236}">
                <a16:creationId xmlns:a16="http://schemas.microsoft.com/office/drawing/2014/main" id="{88A12677-79E1-87D8-C510-FFC297E15890}"/>
              </a:ext>
            </a:extLst>
          </p:cNvPr>
          <p:cNvSpPr>
            <a:spLocks noGrp="1"/>
          </p:cNvSpPr>
          <p:nvPr>
            <p:ph type="title"/>
          </p:nvPr>
        </p:nvSpPr>
        <p:spPr/>
        <p:txBody>
          <a:bodyPr/>
          <a:lstStyle/>
          <a:p>
            <a:r>
              <a:rPr lang="fr-FR" sz="2400" dirty="0"/>
              <a:t>Féminines</a:t>
            </a:r>
            <a:endParaRPr lang="fr-FR" dirty="0"/>
          </a:p>
        </p:txBody>
      </p:sp>
      <p:sp>
        <p:nvSpPr>
          <p:cNvPr id="5" name="Espace réservé du texte 4">
            <a:extLst>
              <a:ext uri="{FF2B5EF4-FFF2-40B4-BE49-F238E27FC236}">
                <a16:creationId xmlns:a16="http://schemas.microsoft.com/office/drawing/2014/main" id="{25CA01F3-F60E-9577-8C6E-4BD3331B3FE8}"/>
              </a:ext>
            </a:extLst>
          </p:cNvPr>
          <p:cNvSpPr>
            <a:spLocks noGrp="1"/>
          </p:cNvSpPr>
          <p:nvPr>
            <p:ph type="body" sz="quarter" idx="10"/>
          </p:nvPr>
        </p:nvSpPr>
        <p:spPr>
          <a:xfrm>
            <a:off x="364704" y="1277938"/>
            <a:ext cx="11905953" cy="538162"/>
          </a:xfrm>
        </p:spPr>
        <p:txBody>
          <a:bodyPr/>
          <a:lstStyle/>
          <a:p>
            <a:r>
              <a:rPr lang="fr-FR" sz="2400" b="1" dirty="0">
                <a:solidFill>
                  <a:srgbClr val="0033CC"/>
                </a:solidFill>
              </a:rPr>
              <a:t>Ensemble à Paris 2024 – le 2 juin- Accueil de clubs le vendredi 31 mai et/ou samedi 1 juin.</a:t>
            </a:r>
          </a:p>
          <a:p>
            <a:endParaRPr lang="fr-FR" dirty="0"/>
          </a:p>
        </p:txBody>
      </p:sp>
    </p:spTree>
    <p:extLst>
      <p:ext uri="{BB962C8B-B14F-4D97-AF65-F5344CB8AC3E}">
        <p14:creationId xmlns:p14="http://schemas.microsoft.com/office/powerpoint/2010/main" val="415541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C65F-C93D-4E32-8BD0-10C7706C1815}"/>
              </a:ext>
            </a:extLst>
          </p:cNvPr>
          <p:cNvSpPr>
            <a:spLocks noGrp="1"/>
          </p:cNvSpPr>
          <p:nvPr>
            <p:ph type="title"/>
          </p:nvPr>
        </p:nvSpPr>
        <p:spPr/>
        <p:txBody>
          <a:bodyPr>
            <a:normAutofit/>
          </a:bodyPr>
          <a:lstStyle/>
          <a:p>
            <a:r>
              <a:rPr lang="fr-FR" sz="3200" dirty="0"/>
              <a:t>Commission Formation</a:t>
            </a:r>
          </a:p>
        </p:txBody>
      </p:sp>
      <p:sp>
        <p:nvSpPr>
          <p:cNvPr id="4" name="Espace réservé du texte 3">
            <a:extLst>
              <a:ext uri="{FF2B5EF4-FFF2-40B4-BE49-F238E27FC236}">
                <a16:creationId xmlns:a16="http://schemas.microsoft.com/office/drawing/2014/main" id="{4808B2D5-32E1-9F5A-2D4B-B54EFFB3D240}"/>
              </a:ext>
            </a:extLst>
          </p:cNvPr>
          <p:cNvSpPr>
            <a:spLocks noGrp="1"/>
          </p:cNvSpPr>
          <p:nvPr>
            <p:ph type="body" sz="half" idx="2"/>
          </p:nvPr>
        </p:nvSpPr>
        <p:spPr>
          <a:xfrm>
            <a:off x="364703" y="1310640"/>
            <a:ext cx="10229274" cy="4700195"/>
          </a:xfrm>
        </p:spPr>
        <p:txBody>
          <a:bodyPr/>
          <a:lstStyle/>
          <a:p>
            <a:r>
              <a:rPr lang="fr-FR" sz="2400" b="1" dirty="0">
                <a:solidFill>
                  <a:srgbClr val="0033CC"/>
                </a:solidFill>
              </a:rPr>
              <a:t>Stages</a:t>
            </a:r>
            <a:r>
              <a:rPr lang="fr-FR" sz="2400" b="1" dirty="0"/>
              <a:t> </a:t>
            </a:r>
            <a:r>
              <a:rPr lang="fr-FR" sz="2400" b="1" dirty="0">
                <a:solidFill>
                  <a:srgbClr val="FF0000"/>
                </a:solidFill>
              </a:rPr>
              <a:t>déjà réalisés </a:t>
            </a:r>
            <a:r>
              <a:rPr lang="fr-FR" sz="2400" b="1" dirty="0">
                <a:solidFill>
                  <a:srgbClr val="0033CC"/>
                </a:solidFill>
              </a:rPr>
              <a:t>en 2024 par le CoDep91</a:t>
            </a:r>
            <a:endParaRPr lang="fr-FR" sz="2400" dirty="0">
              <a:solidFill>
                <a:srgbClr val="0033CC"/>
              </a:solidFill>
            </a:endParaRPr>
          </a:p>
          <a:p>
            <a:endParaRPr lang="fr-FR" sz="2400" dirty="0"/>
          </a:p>
          <a:p>
            <a:endParaRPr lang="fr-FR" sz="2400" dirty="0"/>
          </a:p>
          <a:p>
            <a:endParaRPr lang="fr-FR" sz="2400" dirty="0"/>
          </a:p>
          <a:p>
            <a:endParaRPr lang="fr-FR" sz="2400" dirty="0"/>
          </a:p>
          <a:p>
            <a:endParaRPr lang="fr-FR" sz="2400" dirty="0"/>
          </a:p>
          <a:p>
            <a:endParaRPr lang="fr-FR" sz="2400" dirty="0"/>
          </a:p>
        </p:txBody>
      </p:sp>
      <p:pic>
        <p:nvPicPr>
          <p:cNvPr id="6" name="Picture 22" descr="Animation19">
            <a:extLst>
              <a:ext uri="{FF2B5EF4-FFF2-40B4-BE49-F238E27FC236}">
                <a16:creationId xmlns:a16="http://schemas.microsoft.com/office/drawing/2014/main" id="{B228D425-48F1-FB78-6885-637FB3EBD1B0}"/>
              </a:ext>
            </a:extLst>
          </p:cNvPr>
          <p:cNvPicPr>
            <a:picLocks noChangeAspect="1" noChangeArrowheads="1"/>
          </p:cNvPicPr>
          <p:nvPr/>
        </p:nvPicPr>
        <p:blipFill>
          <a:blip r:embed="rId2"/>
          <a:srcRect/>
          <a:stretch>
            <a:fillRect/>
          </a:stretch>
        </p:blipFill>
        <p:spPr bwMode="auto">
          <a:xfrm>
            <a:off x="11023565" y="5669280"/>
            <a:ext cx="1057065" cy="940525"/>
          </a:xfrm>
          <a:prstGeom prst="rect">
            <a:avLst/>
          </a:prstGeom>
          <a:noFill/>
          <a:ln w="9525">
            <a:noFill/>
            <a:miter lim="800000"/>
            <a:headEnd/>
            <a:tailEnd/>
          </a:ln>
        </p:spPr>
      </p:pic>
      <p:graphicFrame>
        <p:nvGraphicFramePr>
          <p:cNvPr id="3" name="Tableau 2">
            <a:extLst>
              <a:ext uri="{FF2B5EF4-FFF2-40B4-BE49-F238E27FC236}">
                <a16:creationId xmlns:a16="http://schemas.microsoft.com/office/drawing/2014/main" id="{E38F0A67-A664-E599-4EF8-E8E324B79093}"/>
              </a:ext>
            </a:extLst>
          </p:cNvPr>
          <p:cNvGraphicFramePr>
            <a:graphicFrameLocks noGrp="1"/>
          </p:cNvGraphicFramePr>
          <p:nvPr>
            <p:extLst>
              <p:ext uri="{D42A27DB-BD31-4B8C-83A1-F6EECF244321}">
                <p14:modId xmlns:p14="http://schemas.microsoft.com/office/powerpoint/2010/main" val="4199698205"/>
              </p:ext>
            </p:extLst>
          </p:nvPr>
        </p:nvGraphicFramePr>
        <p:xfrm>
          <a:off x="364704" y="1788810"/>
          <a:ext cx="11462594" cy="3571240"/>
        </p:xfrm>
        <a:graphic>
          <a:graphicData uri="http://schemas.openxmlformats.org/drawingml/2006/table">
            <a:tbl>
              <a:tblPr firstRow="1" bandRow="1">
                <a:tableStyleId>{5C22544A-7EE6-4342-B048-85BDC9FD1C3A}</a:tableStyleId>
              </a:tblPr>
              <a:tblGrid>
                <a:gridCol w="3067813">
                  <a:extLst>
                    <a:ext uri="{9D8B030D-6E8A-4147-A177-3AD203B41FA5}">
                      <a16:colId xmlns:a16="http://schemas.microsoft.com/office/drawing/2014/main" val="1774912361"/>
                    </a:ext>
                  </a:extLst>
                </a:gridCol>
                <a:gridCol w="2827606">
                  <a:extLst>
                    <a:ext uri="{9D8B030D-6E8A-4147-A177-3AD203B41FA5}">
                      <a16:colId xmlns:a16="http://schemas.microsoft.com/office/drawing/2014/main" val="2368092602"/>
                    </a:ext>
                  </a:extLst>
                </a:gridCol>
                <a:gridCol w="3319975">
                  <a:extLst>
                    <a:ext uri="{9D8B030D-6E8A-4147-A177-3AD203B41FA5}">
                      <a16:colId xmlns:a16="http://schemas.microsoft.com/office/drawing/2014/main" val="3738803174"/>
                    </a:ext>
                  </a:extLst>
                </a:gridCol>
                <a:gridCol w="2247200">
                  <a:extLst>
                    <a:ext uri="{9D8B030D-6E8A-4147-A177-3AD203B41FA5}">
                      <a16:colId xmlns:a16="http://schemas.microsoft.com/office/drawing/2014/main" val="1582446275"/>
                    </a:ext>
                  </a:extLst>
                </a:gridCol>
              </a:tblGrid>
              <a:tr h="370840">
                <a:tc>
                  <a:txBody>
                    <a:bodyPr/>
                    <a:lstStyle/>
                    <a:p>
                      <a:r>
                        <a:rPr lang="fr-FR" dirty="0"/>
                        <a:t>Titre stage</a:t>
                      </a:r>
                    </a:p>
                  </a:txBody>
                  <a:tcPr/>
                </a:tc>
                <a:tc>
                  <a:txBody>
                    <a:bodyPr/>
                    <a:lstStyle/>
                    <a:p>
                      <a:r>
                        <a:rPr lang="fr-FR" dirty="0"/>
                        <a:t>Durée &amp; dates &amp; lieu</a:t>
                      </a:r>
                    </a:p>
                  </a:txBody>
                  <a:tcPr/>
                </a:tc>
                <a:tc>
                  <a:txBody>
                    <a:bodyPr/>
                    <a:lstStyle/>
                    <a:p>
                      <a:r>
                        <a:rPr lang="fr-FR" dirty="0"/>
                        <a:t>participants</a:t>
                      </a:r>
                    </a:p>
                  </a:txBody>
                  <a:tcPr/>
                </a:tc>
                <a:tc>
                  <a:txBody>
                    <a:bodyPr/>
                    <a:lstStyle/>
                    <a:p>
                      <a:r>
                        <a:rPr lang="fr-FR" dirty="0"/>
                        <a:t>coût</a:t>
                      </a:r>
                    </a:p>
                  </a:txBody>
                  <a:tcPr/>
                </a:tc>
                <a:extLst>
                  <a:ext uri="{0D108BD9-81ED-4DB2-BD59-A6C34878D82A}">
                    <a16:rowId xmlns:a16="http://schemas.microsoft.com/office/drawing/2014/main" val="1753012057"/>
                  </a:ext>
                </a:extLst>
              </a:tr>
              <a:tr h="370840">
                <a:tc>
                  <a:txBody>
                    <a:bodyPr/>
                    <a:lstStyle/>
                    <a:p>
                      <a:r>
                        <a:rPr lang="fr-FR" dirty="0"/>
                        <a:t>PERFECTIONNEMENT au PILOTAGE VTT</a:t>
                      </a:r>
                    </a:p>
                  </a:txBody>
                  <a:tcPr>
                    <a:solidFill>
                      <a:schemeClr val="accent2">
                        <a:lumMod val="20000"/>
                        <a:lumOff val="80000"/>
                      </a:schemeClr>
                    </a:solidFill>
                  </a:tcPr>
                </a:tc>
                <a:tc>
                  <a:txBody>
                    <a:bodyPr/>
                    <a:lstStyle/>
                    <a:p>
                      <a:r>
                        <a:rPr lang="fr-FR" dirty="0"/>
                        <a:t>2 jours</a:t>
                      </a:r>
                    </a:p>
                    <a:p>
                      <a:r>
                        <a:rPr lang="fr-FR" dirty="0"/>
                        <a:t>Samedis 2/03+16/03</a:t>
                      </a:r>
                    </a:p>
                    <a:p>
                      <a:endParaRPr lang="fr-FR" dirty="0"/>
                    </a:p>
                    <a:p>
                      <a:r>
                        <a:rPr lang="fr-FR" dirty="0"/>
                        <a:t>Base de loisirs de BUTHIERS</a:t>
                      </a:r>
                    </a:p>
                    <a:p>
                      <a:r>
                        <a:rPr lang="fr-FR" dirty="0"/>
                        <a:t>Animée par 2 encadrants diplômés de la base</a:t>
                      </a:r>
                    </a:p>
                    <a:p>
                      <a:endParaRPr lang="fr-FR" dirty="0"/>
                    </a:p>
                  </a:txBody>
                  <a:tcPr>
                    <a:solidFill>
                      <a:schemeClr val="accent2">
                        <a:lumMod val="20000"/>
                        <a:lumOff val="80000"/>
                      </a:schemeClr>
                    </a:solidFill>
                  </a:tcPr>
                </a:tc>
                <a:tc>
                  <a:txBody>
                    <a:bodyPr/>
                    <a:lstStyle/>
                    <a:p>
                      <a:r>
                        <a:rPr lang="fr-FR" dirty="0"/>
                        <a:t>15 participants </a:t>
                      </a:r>
                      <a:r>
                        <a:rPr lang="fr-FR" dirty="0" err="1"/>
                        <a:t>IdF</a:t>
                      </a:r>
                      <a:endParaRPr lang="fr-FR" dirty="0"/>
                    </a:p>
                    <a:p>
                      <a:endParaRPr lang="fr-FR" dirty="0"/>
                    </a:p>
                    <a:p>
                      <a:r>
                        <a:rPr lang="fr-FR" dirty="0"/>
                        <a:t>dont 2 clubs ( Marolles et Saulx) du 91</a:t>
                      </a:r>
                    </a:p>
                  </a:txBody>
                  <a:tcPr>
                    <a:solidFill>
                      <a:schemeClr val="accent2">
                        <a:lumMod val="20000"/>
                        <a:lumOff val="80000"/>
                      </a:schemeClr>
                    </a:solidFill>
                  </a:tcPr>
                </a:tc>
                <a:tc>
                  <a:txBody>
                    <a:bodyPr/>
                    <a:lstStyle/>
                    <a:p>
                      <a:r>
                        <a:rPr lang="fr-FR" dirty="0"/>
                        <a:t>63 € avec le financement à 50% par le </a:t>
                      </a:r>
                      <a:r>
                        <a:rPr lang="fr-FR" dirty="0" err="1"/>
                        <a:t>CoReg</a:t>
                      </a:r>
                      <a:endParaRPr lang="fr-FR" dirty="0"/>
                    </a:p>
                  </a:txBody>
                  <a:tcPr>
                    <a:solidFill>
                      <a:schemeClr val="accent2">
                        <a:lumMod val="20000"/>
                        <a:lumOff val="80000"/>
                      </a:schemeClr>
                    </a:solidFill>
                  </a:tcPr>
                </a:tc>
                <a:extLst>
                  <a:ext uri="{0D108BD9-81ED-4DB2-BD59-A6C34878D82A}">
                    <a16:rowId xmlns:a16="http://schemas.microsoft.com/office/drawing/2014/main" val="3647871367"/>
                  </a:ext>
                </a:extLst>
              </a:tr>
              <a:tr h="370840">
                <a:tc>
                  <a:txBody>
                    <a:bodyPr/>
                    <a:lstStyle/>
                    <a:p>
                      <a:r>
                        <a:rPr lang="fr-FR" dirty="0"/>
                        <a:t>DIRIGEANTS </a:t>
                      </a:r>
                    </a:p>
                    <a:p>
                      <a:r>
                        <a:rPr lang="fr-FR" dirty="0" err="1"/>
                        <a:t>Niv</a:t>
                      </a:r>
                      <a:r>
                        <a:rPr lang="fr-FR" dirty="0"/>
                        <a:t> 1</a:t>
                      </a:r>
                    </a:p>
                  </a:txBody>
                  <a:tcPr>
                    <a:solidFill>
                      <a:schemeClr val="accent2">
                        <a:lumMod val="20000"/>
                        <a:lumOff val="80000"/>
                      </a:schemeClr>
                    </a:solidFill>
                  </a:tcPr>
                </a:tc>
                <a:tc>
                  <a:txBody>
                    <a:bodyPr/>
                    <a:lstStyle/>
                    <a:p>
                      <a:r>
                        <a:rPr lang="fr-FR" dirty="0"/>
                        <a:t>1 jour</a:t>
                      </a:r>
                    </a:p>
                    <a:p>
                      <a:r>
                        <a:rPr lang="fr-FR" dirty="0"/>
                        <a:t>Organisé par le CoDep77 à Pontault Combault, animé par C. PROPONET</a:t>
                      </a:r>
                    </a:p>
                  </a:txBody>
                  <a:tcPr>
                    <a:solidFill>
                      <a:schemeClr val="accent2">
                        <a:lumMod val="20000"/>
                        <a:lumOff val="80000"/>
                      </a:schemeClr>
                    </a:solidFill>
                  </a:tcPr>
                </a:tc>
                <a:tc>
                  <a:txBody>
                    <a:bodyPr/>
                    <a:lstStyle/>
                    <a:p>
                      <a:r>
                        <a:rPr lang="fr-FR" dirty="0"/>
                        <a:t>2 participants du Coudray Montceaux</a:t>
                      </a:r>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extLst>
                  <a:ext uri="{0D108BD9-81ED-4DB2-BD59-A6C34878D82A}">
                    <a16:rowId xmlns:a16="http://schemas.microsoft.com/office/drawing/2014/main" val="1768947460"/>
                  </a:ext>
                </a:extLst>
              </a:tr>
            </a:tbl>
          </a:graphicData>
        </a:graphic>
      </p:graphicFrame>
    </p:spTree>
    <p:extLst>
      <p:ext uri="{BB962C8B-B14F-4D97-AF65-F5344CB8AC3E}">
        <p14:creationId xmlns:p14="http://schemas.microsoft.com/office/powerpoint/2010/main" val="1840014576"/>
      </p:ext>
    </p:extLst>
  </p:cSld>
  <p:clrMapOvr>
    <a:masterClrMapping/>
  </p:clrMapOvr>
</p:sld>
</file>

<file path=ppt/theme/theme1.xml><?xml version="1.0" encoding="utf-8"?>
<a:theme xmlns:a="http://schemas.openxmlformats.org/drawingml/2006/main" name="Diapo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d1c0902-ed92-4fed-896d-2e7725de02d4}" enabled="1" method="Standard" siteId="{d6b0bbee-7cd9-4d60-bce6-4a67b543e2ae}" contentBits="2" removed="0"/>
</clbl:labelList>
</file>

<file path=docProps/app.xml><?xml version="1.0" encoding="utf-8"?>
<Properties xmlns="http://schemas.openxmlformats.org/officeDocument/2006/extended-properties" xmlns:vt="http://schemas.openxmlformats.org/officeDocument/2006/docPropsVTypes">
  <TotalTime>63</TotalTime>
  <Words>1716</Words>
  <Application>Microsoft Office PowerPoint</Application>
  <PresentationFormat>Grand écran</PresentationFormat>
  <Paragraphs>377</Paragraphs>
  <Slides>27</Slides>
  <Notes>1</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27</vt:i4>
      </vt:variant>
    </vt:vector>
  </HeadingPairs>
  <TitlesOfParts>
    <vt:vector size="39" baseType="lpstr">
      <vt:lpstr>Arial</vt:lpstr>
      <vt:lpstr>Calibri</vt:lpstr>
      <vt:lpstr>Comic Sans MS</vt:lpstr>
      <vt:lpstr>FUTURA CONDENSED MEDIUM</vt:lpstr>
      <vt:lpstr>FUTURA CONDENSED MEDIUM</vt:lpstr>
      <vt:lpstr>Futura Medium</vt:lpstr>
      <vt:lpstr>Times New Roman</vt:lpstr>
      <vt:lpstr>Wingdings</vt:lpstr>
      <vt:lpstr>Diapo Titre</vt:lpstr>
      <vt:lpstr>2_Conception personnalisée</vt:lpstr>
      <vt:lpstr>1_Conception personnalisée</vt:lpstr>
      <vt:lpstr>Worksheet</vt:lpstr>
      <vt:lpstr>Réunion  CoDep-Clubs 2024</vt:lpstr>
      <vt:lpstr>Ordre du Jour </vt:lpstr>
      <vt:lpstr>Les Retrouvailles</vt:lpstr>
      <vt:lpstr>Commission Jeunes</vt:lpstr>
      <vt:lpstr>Commission Jeunes</vt:lpstr>
      <vt:lpstr>Commission Jeunes</vt:lpstr>
      <vt:lpstr>Féminines</vt:lpstr>
      <vt:lpstr>Féminines</vt:lpstr>
      <vt:lpstr>Commission Formation</vt:lpstr>
      <vt:lpstr>Commission Formation</vt:lpstr>
      <vt:lpstr>Commission Formation</vt:lpstr>
      <vt:lpstr>Commission Formation</vt:lpstr>
      <vt:lpstr>Commission Formation</vt:lpstr>
      <vt:lpstr>Commission Formation</vt:lpstr>
      <vt:lpstr>Commission Formation</vt:lpstr>
      <vt:lpstr>Tourisme</vt:lpstr>
      <vt:lpstr>Commission VTT </vt:lpstr>
      <vt:lpstr>Commission GRAVEL </vt:lpstr>
      <vt:lpstr>Subventions</vt:lpstr>
      <vt:lpstr>Subventions</vt:lpstr>
      <vt:lpstr>Subventions</vt:lpstr>
      <vt:lpstr>Subventions</vt:lpstr>
      <vt:lpstr>Calendrier 2025</vt:lpstr>
      <vt:lpstr>Calendrier 2025</vt:lpstr>
      <vt:lpstr>DÉCLARATION RANDONNÉE CLUB</vt:lpstr>
      <vt:lpstr>DÉCLARATION RANDONNÉE CLUB</vt:lpstr>
      <vt:lpstr>Questions Diverses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Anissa SIDI-MOUSSA</dc:creator>
  <cp:lastModifiedBy>Loulou .</cp:lastModifiedBy>
  <cp:revision>32</cp:revision>
  <cp:lastPrinted>2023-12-06T21:34:19Z</cp:lastPrinted>
  <dcterms:created xsi:type="dcterms:W3CDTF">2023-10-18T10:56:12Z</dcterms:created>
  <dcterms:modified xsi:type="dcterms:W3CDTF">2024-04-08T08:41:28Z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Diapo Titre:7\2_Conception personnalisée:5\1_Conception personnalisée:5</vt:lpwstr>
  </property>
  <property fmtid="{D5CDD505-2E9C-101B-9397-08002B2CF9AE}" pid="3" name="ClassificationContentMarkingFooterText">
    <vt:lpwstr>Confidential C</vt:lpwstr>
  </property>
</Properties>
</file>